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rial Narrow" panose="020B0606020202030204" pitchFamily="34" charset="0"/>
      <p:regular r:id="rId18"/>
      <p:bold r:id="rId19"/>
      <p:italic r:id="rId20"/>
      <p:boldItalic r:id="rId21"/>
    </p:embeddedFont>
    <p:embeddedFont>
      <p:font typeface="Ribeye" panose="020B0604020202020204" charset="0"/>
      <p:regular r:id="rId22"/>
    </p:embeddedFont>
    <p:embeddedFont>
      <p:font typeface="Crafty Girls" panose="020B0604020202020204" charset="0"/>
      <p:regular r:id="rId23"/>
    </p:embeddedFont>
    <p:embeddedFont>
      <p:font typeface="PT Sans Narrow" panose="020B0604020202020204" charset="0"/>
      <p:regular r:id="rId24"/>
      <p:bold r:id="rId25"/>
    </p:embeddedFont>
    <p:embeddedFont>
      <p:font typeface="Bubbler One" panose="020B0604020202020204" charset="0"/>
      <p:regular r:id="rId26"/>
    </p:embeddedFont>
    <p:embeddedFont>
      <p:font typeface="Open Sans" panose="020B0606030504020204" pitchFamily="34" charset="0"/>
      <p:regular r:id="rId27"/>
      <p:bold r:id="rId28"/>
      <p:italic r:id="rId29"/>
      <p:boldItalic r:id="rId30"/>
    </p:embeddedFont>
    <p:embeddedFont>
      <p:font typeface="Pacifico" panose="020B0604020202020204" charset="0"/>
      <p:regular r:id="rId31"/>
    </p:embeddedFont>
    <p:embeddedFont>
      <p:font typeface="Handlee" panose="020B0604020202020204" charset="0"/>
      <p:regular r:id="rId32"/>
    </p:embeddedFont>
    <p:embeddedFont>
      <p:font typeface="Happy Monkey" panose="020B0604020202020204" charset="0"/>
      <p:regular r:id="rId33"/>
    </p:embeddedFont>
    <p:embeddedFont>
      <p:font typeface="Comic Sans MS" panose="030F0702030302020204" pitchFamily="66"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48e4bd7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48e4bd7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66f7977b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66f7977b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66f7977b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66f7977b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66f7977b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66f7977b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66f7977b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66f7977b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433ef66c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433ef66c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66f7977b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66f7977b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66f7977b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66f7977b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e66f7977b7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e66f7977b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66f7977b7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66f7977b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aadf05b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3aadf05b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66f7977b7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66f7977b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4327897b5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4327897b5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66f7977b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e66f7977b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66f7977b7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66f7977b7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srogers@macharter.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portal.ascender.escapps.net/ParentPortal/login?distid=16580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john.smith.student@macharter.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49075" y="771350"/>
            <a:ext cx="85311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 sz="5400">
                <a:solidFill>
                  <a:schemeClr val="dk1"/>
                </a:solidFill>
                <a:latin typeface="Ribeye"/>
                <a:ea typeface="Ribeye"/>
                <a:cs typeface="Ribeye"/>
                <a:sym typeface="Ribeye"/>
              </a:rPr>
              <a:t>2022-2023 School Year</a:t>
            </a:r>
            <a:endParaRPr>
              <a:solidFill>
                <a:srgbClr val="134F5C"/>
              </a:solidFill>
            </a:endParaRPr>
          </a:p>
        </p:txBody>
      </p:sp>
      <p:sp>
        <p:nvSpPr>
          <p:cNvPr id="55" name="Google Shape;55;p13"/>
          <p:cNvSpPr txBox="1"/>
          <p:nvPr/>
        </p:nvSpPr>
        <p:spPr>
          <a:xfrm>
            <a:off x="335700" y="3995800"/>
            <a:ext cx="82608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0B5394"/>
                </a:solidFill>
                <a:latin typeface="Open Sans"/>
                <a:ea typeface="Open Sans"/>
                <a:cs typeface="Open Sans"/>
                <a:sym typeface="Open Sans"/>
              </a:rPr>
              <a:t> </a:t>
            </a:r>
            <a:r>
              <a:rPr lang="en" sz="4000">
                <a:solidFill>
                  <a:schemeClr val="dk1"/>
                </a:solidFill>
                <a:latin typeface="Arial Narrow"/>
                <a:ea typeface="Arial Narrow"/>
                <a:cs typeface="Arial Narrow"/>
                <a:sym typeface="Arial Narrow"/>
              </a:rPr>
              <a:t>Back to School Information</a:t>
            </a:r>
            <a:endParaRPr sz="4000">
              <a:solidFill>
                <a:schemeClr val="dk1"/>
              </a:solidFill>
              <a:latin typeface="Arial Narrow"/>
              <a:ea typeface="Arial Narrow"/>
              <a:cs typeface="Arial Narrow"/>
              <a:sym typeface="Arial Narrow"/>
            </a:endParaRPr>
          </a:p>
          <a:p>
            <a:pPr marL="0" lvl="0" indent="0" algn="ctr" rtl="0">
              <a:spcBef>
                <a:spcPts val="0"/>
              </a:spcBef>
              <a:spcAft>
                <a:spcPts val="0"/>
              </a:spcAft>
              <a:buNone/>
            </a:pPr>
            <a:endParaRPr sz="2400" b="1">
              <a:solidFill>
                <a:srgbClr val="0B5394"/>
              </a:solidFill>
              <a:latin typeface="Open Sans"/>
              <a:ea typeface="Open Sans"/>
              <a:cs typeface="Open Sans"/>
              <a:sym typeface="Open Sans"/>
            </a:endParaRPr>
          </a:p>
        </p:txBody>
      </p:sp>
      <p:sp>
        <p:nvSpPr>
          <p:cNvPr id="56" name="Google Shape;56;p13"/>
          <p:cNvSpPr txBox="1"/>
          <p:nvPr/>
        </p:nvSpPr>
        <p:spPr>
          <a:xfrm>
            <a:off x="6205100" y="4878125"/>
            <a:ext cx="229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a:t>
            </a:r>
            <a:endParaRPr sz="1000"/>
          </a:p>
        </p:txBody>
      </p:sp>
      <p:pic>
        <p:nvPicPr>
          <p:cNvPr id="57" name="Google Shape;57;p13"/>
          <p:cNvPicPr preferRelativeResize="0"/>
          <p:nvPr/>
        </p:nvPicPr>
        <p:blipFill>
          <a:blip r:embed="rId3">
            <a:alphaModFix/>
          </a:blip>
          <a:stretch>
            <a:fillRect/>
          </a:stretch>
        </p:blipFill>
        <p:spPr>
          <a:xfrm>
            <a:off x="3113800" y="1916201"/>
            <a:ext cx="2684753" cy="1950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p:nvPr/>
        </p:nvSpPr>
        <p:spPr>
          <a:xfrm>
            <a:off x="199275" y="92300"/>
            <a:ext cx="4757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u="sng">
                <a:solidFill>
                  <a:srgbClr val="351C75"/>
                </a:solidFill>
                <a:latin typeface="PT Sans Narrow"/>
                <a:ea typeface="PT Sans Narrow"/>
                <a:cs typeface="PT Sans Narrow"/>
                <a:sym typeface="PT Sans Narrow"/>
              </a:rPr>
              <a:t>Tardies and Absences</a:t>
            </a:r>
            <a:endParaRPr sz="3600" b="1" u="sng">
              <a:solidFill>
                <a:srgbClr val="351C75"/>
              </a:solidFill>
              <a:latin typeface="PT Sans Narrow"/>
              <a:ea typeface="PT Sans Narrow"/>
              <a:cs typeface="PT Sans Narrow"/>
              <a:sym typeface="PT Sans Narrow"/>
            </a:endParaRPr>
          </a:p>
        </p:txBody>
      </p:sp>
      <p:sp>
        <p:nvSpPr>
          <p:cNvPr id="117" name="Google Shape;117;p22"/>
          <p:cNvSpPr txBox="1"/>
          <p:nvPr/>
        </p:nvSpPr>
        <p:spPr>
          <a:xfrm>
            <a:off x="386300" y="1370725"/>
            <a:ext cx="829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8" name="Google Shape;118;p22"/>
          <p:cNvSpPr txBox="1"/>
          <p:nvPr/>
        </p:nvSpPr>
        <p:spPr>
          <a:xfrm>
            <a:off x="535700" y="831200"/>
            <a:ext cx="7995600" cy="444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Happy Monkey"/>
                <a:ea typeface="Happy Monkey"/>
                <a:cs typeface="Happy Monkey"/>
                <a:sym typeface="Happy Monkey"/>
              </a:rPr>
              <a:t>Any child arriving after 8:00, will need to go get a tardy slip before going to their class.</a:t>
            </a:r>
            <a:endParaRPr sz="1900" b="1">
              <a:latin typeface="Happy Monkey"/>
              <a:ea typeface="Happy Monkey"/>
              <a:cs typeface="Happy Monkey"/>
              <a:sym typeface="Happy Monkey"/>
            </a:endParaRPr>
          </a:p>
          <a:p>
            <a:pPr marL="0" lvl="0" indent="0" algn="l" rtl="0">
              <a:spcBef>
                <a:spcPts val="0"/>
              </a:spcBef>
              <a:spcAft>
                <a:spcPts val="0"/>
              </a:spcAft>
              <a:buNone/>
            </a:pPr>
            <a:endParaRPr sz="1900" b="1">
              <a:latin typeface="Happy Monkey"/>
              <a:ea typeface="Happy Monkey"/>
              <a:cs typeface="Happy Monkey"/>
              <a:sym typeface="Happy Monkey"/>
            </a:endParaRPr>
          </a:p>
          <a:p>
            <a:pPr marL="0" lvl="0" indent="0" algn="l" rtl="0">
              <a:spcBef>
                <a:spcPts val="0"/>
              </a:spcBef>
              <a:spcAft>
                <a:spcPts val="0"/>
              </a:spcAft>
              <a:buNone/>
            </a:pPr>
            <a:r>
              <a:rPr lang="en" sz="1900" b="1">
                <a:latin typeface="Happy Monkey"/>
                <a:ea typeface="Happy Monkey"/>
                <a:cs typeface="Happy Monkey"/>
                <a:sym typeface="Happy Monkey"/>
              </a:rPr>
              <a:t>When a student returns to school after an absence, he/she must have a note from a parent or a guardian.</a:t>
            </a:r>
            <a:endParaRPr sz="1900" b="1">
              <a:latin typeface="Happy Monkey"/>
              <a:ea typeface="Happy Monkey"/>
              <a:cs typeface="Happy Monkey"/>
              <a:sym typeface="Happy Monkey"/>
            </a:endParaRPr>
          </a:p>
          <a:p>
            <a:pPr marL="0" lvl="0" indent="0" algn="l" rtl="0">
              <a:spcBef>
                <a:spcPts val="0"/>
              </a:spcBef>
              <a:spcAft>
                <a:spcPts val="0"/>
              </a:spcAft>
              <a:buNone/>
            </a:pPr>
            <a:endParaRPr sz="1900" b="1">
              <a:latin typeface="Happy Monkey"/>
              <a:ea typeface="Happy Monkey"/>
              <a:cs typeface="Happy Monkey"/>
              <a:sym typeface="Happy Monkey"/>
            </a:endParaRPr>
          </a:p>
          <a:p>
            <a:pPr marL="0" lvl="0" indent="0" algn="l" rtl="0">
              <a:spcBef>
                <a:spcPts val="0"/>
              </a:spcBef>
              <a:spcAft>
                <a:spcPts val="0"/>
              </a:spcAft>
              <a:buNone/>
            </a:pPr>
            <a:r>
              <a:rPr lang="en" sz="1900" b="1">
                <a:latin typeface="Happy Monkey"/>
                <a:ea typeface="Happy Monkey"/>
                <a:cs typeface="Happy Monkey"/>
                <a:sym typeface="Happy Monkey"/>
              </a:rPr>
              <a:t>If a child has a doctor/dental appointment during school time, he/she must have a doctor’s excuse.</a:t>
            </a:r>
            <a:endParaRPr sz="1900" b="1">
              <a:latin typeface="Happy Monkey"/>
              <a:ea typeface="Happy Monkey"/>
              <a:cs typeface="Happy Monkey"/>
              <a:sym typeface="Happy Monkey"/>
            </a:endParaRPr>
          </a:p>
          <a:p>
            <a:pPr marL="342900" lvl="0" indent="-342900" algn="l" rtl="0">
              <a:spcBef>
                <a:spcPts val="1200"/>
              </a:spcBef>
              <a:spcAft>
                <a:spcPts val="0"/>
              </a:spcAft>
              <a:buClr>
                <a:schemeClr val="dk1"/>
              </a:buClr>
              <a:buSzPts val="2400"/>
              <a:buFont typeface="Comic Sans MS"/>
              <a:buChar char="•"/>
            </a:pPr>
            <a:r>
              <a:rPr lang="en" sz="2400">
                <a:solidFill>
                  <a:schemeClr val="dk1"/>
                </a:solidFill>
                <a:latin typeface="Comic Sans MS"/>
                <a:ea typeface="Comic Sans MS"/>
                <a:cs typeface="Comic Sans MS"/>
                <a:sym typeface="Comic Sans MS"/>
              </a:rPr>
              <a:t>Please try to schedule doctors/dental appointments at end of day and not during school hours when possible. If you are unable to do so, please have your child return to finish out the school day.</a:t>
            </a: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900" b="1">
              <a:latin typeface="Happy Monkey"/>
              <a:ea typeface="Happy Monkey"/>
              <a:cs typeface="Happy Monkey"/>
              <a:sym typeface="Happy Monke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p:nvPr/>
        </p:nvSpPr>
        <p:spPr>
          <a:xfrm>
            <a:off x="261575" y="903750"/>
            <a:ext cx="79707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Handlee"/>
                <a:ea typeface="Handlee"/>
                <a:cs typeface="Handlee"/>
                <a:sym typeface="Handlee"/>
              </a:rPr>
              <a:t>Students love celebrating their birthdays, If you wish to bring a special treat, we ask that you please keep the following in mind:</a:t>
            </a:r>
            <a:endParaRPr sz="1800" b="1">
              <a:solidFill>
                <a:schemeClr val="dk1"/>
              </a:solidFill>
              <a:latin typeface="Handlee"/>
              <a:ea typeface="Handlee"/>
              <a:cs typeface="Handlee"/>
              <a:sym typeface="Handlee"/>
            </a:endParaRPr>
          </a:p>
          <a:p>
            <a:pPr marL="0" lvl="0" indent="0" algn="l" rtl="0">
              <a:spcBef>
                <a:spcPts val="0"/>
              </a:spcBef>
              <a:spcAft>
                <a:spcPts val="0"/>
              </a:spcAft>
              <a:buNone/>
            </a:pPr>
            <a:endParaRPr sz="1800" b="1">
              <a:solidFill>
                <a:schemeClr val="dk1"/>
              </a:solidFill>
              <a:latin typeface="Handlee"/>
              <a:ea typeface="Handlee"/>
              <a:cs typeface="Handlee"/>
              <a:sym typeface="Handlee"/>
            </a:endParaRPr>
          </a:p>
          <a:p>
            <a:pPr marL="457200" lvl="0" indent="-342900" algn="l" rtl="0">
              <a:spcBef>
                <a:spcPts val="0"/>
              </a:spcBef>
              <a:spcAft>
                <a:spcPts val="0"/>
              </a:spcAft>
              <a:buClr>
                <a:schemeClr val="dk1"/>
              </a:buClr>
              <a:buSzPts val="1800"/>
              <a:buFont typeface="Handlee"/>
              <a:buChar char="●"/>
            </a:pPr>
            <a:r>
              <a:rPr lang="en" sz="1800" b="1" u="sng">
                <a:solidFill>
                  <a:schemeClr val="dk1"/>
                </a:solidFill>
                <a:latin typeface="Handlee"/>
                <a:ea typeface="Handlee"/>
                <a:cs typeface="Handlee"/>
                <a:sym typeface="Handlee"/>
              </a:rPr>
              <a:t>We recommend individually wrapping the treat for less mess and ease.</a:t>
            </a:r>
            <a:endParaRPr sz="1800" b="1" u="sng">
              <a:solidFill>
                <a:schemeClr val="dk1"/>
              </a:solidFill>
              <a:latin typeface="Handlee"/>
              <a:ea typeface="Handlee"/>
              <a:cs typeface="Handlee"/>
              <a:sym typeface="Handlee"/>
            </a:endParaRPr>
          </a:p>
          <a:p>
            <a:pPr marL="457200" lvl="0" indent="-342900" algn="l" rtl="0">
              <a:spcBef>
                <a:spcPts val="0"/>
              </a:spcBef>
              <a:spcAft>
                <a:spcPts val="0"/>
              </a:spcAft>
              <a:buClr>
                <a:schemeClr val="dk1"/>
              </a:buClr>
              <a:buSzPts val="1800"/>
              <a:buFont typeface="Handlee"/>
              <a:buChar char="●"/>
            </a:pPr>
            <a:r>
              <a:rPr lang="en" sz="1800" b="1">
                <a:solidFill>
                  <a:schemeClr val="dk1"/>
                </a:solidFill>
                <a:latin typeface="Handlee"/>
                <a:ea typeface="Handlee"/>
                <a:cs typeface="Handlee"/>
                <a:sym typeface="Handlee"/>
              </a:rPr>
              <a:t>Please check with the teacher before sending to school and send individual servings for every child in the class.</a:t>
            </a:r>
            <a:endParaRPr sz="1800" b="1">
              <a:solidFill>
                <a:schemeClr val="dk1"/>
              </a:solidFill>
              <a:latin typeface="Handlee"/>
              <a:ea typeface="Handlee"/>
              <a:cs typeface="Handlee"/>
              <a:sym typeface="Handlee"/>
            </a:endParaRPr>
          </a:p>
          <a:p>
            <a:pPr marL="457200" lvl="0" indent="-342900" algn="l" rtl="0">
              <a:spcBef>
                <a:spcPts val="0"/>
              </a:spcBef>
              <a:spcAft>
                <a:spcPts val="0"/>
              </a:spcAft>
              <a:buClr>
                <a:schemeClr val="dk1"/>
              </a:buClr>
              <a:buSzPts val="1800"/>
              <a:buFont typeface="Handlee"/>
              <a:buChar char="●"/>
            </a:pPr>
            <a:r>
              <a:rPr lang="en" sz="1800" b="1">
                <a:solidFill>
                  <a:schemeClr val="dk1"/>
                </a:solidFill>
                <a:latin typeface="Handlee"/>
                <a:ea typeface="Handlee"/>
                <a:cs typeface="Handlee"/>
                <a:sym typeface="Handlee"/>
              </a:rPr>
              <a:t>Parents may send  the birthday treats with your child. </a:t>
            </a:r>
            <a:endParaRPr sz="1800" b="1">
              <a:solidFill>
                <a:schemeClr val="dk1"/>
              </a:solidFill>
              <a:latin typeface="Handlee"/>
              <a:ea typeface="Handlee"/>
              <a:cs typeface="Handlee"/>
              <a:sym typeface="Handlee"/>
            </a:endParaRPr>
          </a:p>
          <a:p>
            <a:pPr marL="457200" lvl="0" indent="-342900" algn="l" rtl="0">
              <a:spcBef>
                <a:spcPts val="0"/>
              </a:spcBef>
              <a:spcAft>
                <a:spcPts val="0"/>
              </a:spcAft>
              <a:buClr>
                <a:schemeClr val="dk1"/>
              </a:buClr>
              <a:buSzPts val="1800"/>
              <a:buFont typeface="Handlee"/>
              <a:buChar char="●"/>
            </a:pPr>
            <a:r>
              <a:rPr lang="en" sz="1800" b="1">
                <a:solidFill>
                  <a:schemeClr val="dk1"/>
                </a:solidFill>
                <a:latin typeface="Handlee"/>
                <a:ea typeface="Handlee"/>
                <a:cs typeface="Handlee"/>
                <a:sym typeface="Handlee"/>
              </a:rPr>
              <a:t>The birthday recognition will occur during our recess  (2:00-2:30).</a:t>
            </a:r>
            <a:endParaRPr sz="1800" b="1">
              <a:solidFill>
                <a:schemeClr val="dk1"/>
              </a:solidFill>
              <a:latin typeface="Handlee"/>
              <a:ea typeface="Handlee"/>
              <a:cs typeface="Handlee"/>
              <a:sym typeface="Handlee"/>
            </a:endParaRPr>
          </a:p>
          <a:p>
            <a:pPr marL="457200" lvl="0" indent="0" algn="l" rtl="0">
              <a:spcBef>
                <a:spcPts val="0"/>
              </a:spcBef>
              <a:spcAft>
                <a:spcPts val="0"/>
              </a:spcAft>
              <a:buNone/>
            </a:pPr>
            <a:endParaRPr sz="2000" b="1">
              <a:solidFill>
                <a:schemeClr val="dk1"/>
              </a:solidFill>
              <a:latin typeface="Handlee"/>
              <a:ea typeface="Handlee"/>
              <a:cs typeface="Handlee"/>
              <a:sym typeface="Handlee"/>
            </a:endParaRPr>
          </a:p>
          <a:p>
            <a:pPr marL="0" lvl="0" indent="0" algn="l" rtl="0">
              <a:spcBef>
                <a:spcPts val="0"/>
              </a:spcBef>
              <a:spcAft>
                <a:spcPts val="0"/>
              </a:spcAft>
              <a:buNone/>
            </a:pPr>
            <a:r>
              <a:rPr lang="en" sz="2000" b="1">
                <a:solidFill>
                  <a:schemeClr val="dk1"/>
                </a:solidFill>
                <a:latin typeface="Handlee"/>
                <a:ea typeface="Handlee"/>
                <a:cs typeface="Handlee"/>
                <a:sym typeface="Handlee"/>
              </a:rPr>
              <a:t>School parties will be on  Dec. 16th , Feb. 10th , and May 25th.</a:t>
            </a:r>
            <a:endParaRPr sz="2000" b="1">
              <a:solidFill>
                <a:schemeClr val="dk1"/>
              </a:solidFill>
              <a:latin typeface="Handlee"/>
              <a:ea typeface="Handlee"/>
              <a:cs typeface="Handlee"/>
              <a:sym typeface="Handlee"/>
            </a:endParaRPr>
          </a:p>
          <a:p>
            <a:pPr marL="0" lvl="0" indent="0" algn="l" rtl="0">
              <a:spcBef>
                <a:spcPts val="0"/>
              </a:spcBef>
              <a:spcAft>
                <a:spcPts val="0"/>
              </a:spcAft>
              <a:buNone/>
            </a:pPr>
            <a:r>
              <a:rPr lang="en" sz="2000" b="1">
                <a:solidFill>
                  <a:schemeClr val="dk1"/>
                </a:solidFill>
                <a:latin typeface="Handlee"/>
                <a:ea typeface="Handlee"/>
                <a:cs typeface="Handlee"/>
                <a:sym typeface="Handlee"/>
              </a:rPr>
              <a:t>That is also uniform exemption day.</a:t>
            </a:r>
            <a:endParaRPr sz="2000" b="1">
              <a:solidFill>
                <a:schemeClr val="dk1"/>
              </a:solidFill>
              <a:latin typeface="Handlee"/>
              <a:ea typeface="Handlee"/>
              <a:cs typeface="Handlee"/>
              <a:sym typeface="Handlee"/>
            </a:endParaRPr>
          </a:p>
        </p:txBody>
      </p:sp>
      <p:sp>
        <p:nvSpPr>
          <p:cNvPr id="124" name="Google Shape;124;p23"/>
          <p:cNvSpPr txBox="1"/>
          <p:nvPr/>
        </p:nvSpPr>
        <p:spPr>
          <a:xfrm>
            <a:off x="177325" y="164850"/>
            <a:ext cx="740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u="sng">
                <a:solidFill>
                  <a:srgbClr val="85200C"/>
                </a:solidFill>
                <a:latin typeface="PT Sans Narrow"/>
                <a:ea typeface="PT Sans Narrow"/>
                <a:cs typeface="PT Sans Narrow"/>
                <a:sym typeface="PT Sans Narrow"/>
              </a:rPr>
              <a:t>Birthdays</a:t>
            </a:r>
            <a:r>
              <a:rPr lang="en" sz="3600" b="1" u="sng">
                <a:solidFill>
                  <a:srgbClr val="EF6C00"/>
                </a:solidFill>
                <a:latin typeface="PT Sans Narrow"/>
                <a:ea typeface="PT Sans Narrow"/>
                <a:cs typeface="PT Sans Narrow"/>
                <a:sym typeface="PT Sans Narrow"/>
              </a:rPr>
              <a:t> </a:t>
            </a:r>
            <a:r>
              <a:rPr lang="en" sz="3600" b="1" u="sng">
                <a:solidFill>
                  <a:srgbClr val="990000"/>
                </a:solidFill>
                <a:latin typeface="PT Sans Narrow"/>
                <a:ea typeface="PT Sans Narrow"/>
                <a:cs typeface="PT Sans Narrow"/>
                <a:sym typeface="PT Sans Narrow"/>
              </a:rPr>
              <a:t>/Parties</a:t>
            </a:r>
            <a:endParaRPr u="sng">
              <a:solidFill>
                <a:srgbClr val="99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187150" y="457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0555"/>
              <a:buFont typeface="Arial"/>
              <a:buNone/>
            </a:pPr>
            <a:r>
              <a:rPr lang="en" sz="3600" b="1" u="sng">
                <a:solidFill>
                  <a:srgbClr val="351C75"/>
                </a:solidFill>
                <a:latin typeface="PT Sans Narrow"/>
                <a:ea typeface="PT Sans Narrow"/>
                <a:cs typeface="PT Sans Narrow"/>
                <a:sym typeface="PT Sans Narrow"/>
              </a:rPr>
              <a:t>Dismissal</a:t>
            </a:r>
            <a:endParaRPr sz="3600" b="1" u="sng">
              <a:solidFill>
                <a:srgbClr val="351C75"/>
              </a:solidFill>
              <a:latin typeface="PT Sans Narrow"/>
              <a:ea typeface="PT Sans Narrow"/>
              <a:cs typeface="PT Sans Narrow"/>
              <a:sym typeface="PT Sans Narrow"/>
            </a:endParaRPr>
          </a:p>
          <a:p>
            <a:pPr marL="0" lvl="0" indent="0" algn="l" rtl="0">
              <a:spcBef>
                <a:spcPts val="0"/>
              </a:spcBef>
              <a:spcAft>
                <a:spcPts val="0"/>
              </a:spcAft>
              <a:buNone/>
            </a:pPr>
            <a:endParaRPr/>
          </a:p>
        </p:txBody>
      </p:sp>
      <p:sp>
        <p:nvSpPr>
          <p:cNvPr id="130" name="Google Shape;13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2286000" lvl="0" indent="457200" algn="l" rtl="0">
              <a:lnSpc>
                <a:spcPct val="100000"/>
              </a:lnSpc>
              <a:spcBef>
                <a:spcPts val="0"/>
              </a:spcBef>
              <a:spcAft>
                <a:spcPts val="0"/>
              </a:spcAft>
              <a:buNone/>
            </a:pPr>
            <a:r>
              <a:rPr lang="en" sz="2700" b="1" u="sng">
                <a:solidFill>
                  <a:schemeClr val="dk1"/>
                </a:solidFill>
                <a:latin typeface="Bubbler One"/>
                <a:ea typeface="Bubbler One"/>
                <a:cs typeface="Bubbler One"/>
                <a:sym typeface="Bubbler One"/>
              </a:rPr>
              <a:t> Dismissal is at 3:30</a:t>
            </a:r>
            <a:endParaRPr sz="2700" b="1" u="sng">
              <a:solidFill>
                <a:schemeClr val="dk1"/>
              </a:solidFill>
              <a:latin typeface="Bubbler One"/>
              <a:ea typeface="Bubbler One"/>
              <a:cs typeface="Bubbler One"/>
              <a:sym typeface="Bubbler One"/>
            </a:endParaRPr>
          </a:p>
          <a:p>
            <a:pPr marL="2286000" lvl="0" indent="457200" algn="l" rtl="0">
              <a:lnSpc>
                <a:spcPct val="100000"/>
              </a:lnSpc>
              <a:spcBef>
                <a:spcPts val="0"/>
              </a:spcBef>
              <a:spcAft>
                <a:spcPts val="0"/>
              </a:spcAft>
              <a:buNone/>
            </a:pPr>
            <a:endParaRPr sz="2700" b="1" u="sng">
              <a:solidFill>
                <a:schemeClr val="dk1"/>
              </a:solidFill>
              <a:latin typeface="Bubbler One"/>
              <a:ea typeface="Bubbler One"/>
              <a:cs typeface="Bubbler One"/>
              <a:sym typeface="Bubbler One"/>
            </a:endParaRPr>
          </a:p>
          <a:p>
            <a:pPr marL="0" lvl="0" indent="457200" algn="l" rtl="0">
              <a:lnSpc>
                <a:spcPct val="100000"/>
              </a:lnSpc>
              <a:spcBef>
                <a:spcPts val="0"/>
              </a:spcBef>
              <a:spcAft>
                <a:spcPts val="0"/>
              </a:spcAft>
              <a:buClr>
                <a:schemeClr val="dk1"/>
              </a:buClr>
              <a:buSzPts val="1100"/>
              <a:buFont typeface="Arial"/>
              <a:buNone/>
            </a:pPr>
            <a:r>
              <a:rPr lang="en" sz="2700" b="1" u="sng">
                <a:solidFill>
                  <a:schemeClr val="dk1"/>
                </a:solidFill>
                <a:latin typeface="Bubbler One"/>
                <a:ea typeface="Bubbler One"/>
                <a:cs typeface="Bubbler One"/>
                <a:sym typeface="Bubbler One"/>
              </a:rPr>
              <a:t>For your child’s safety, please send a note or contact the school office each time that there is a change to your child’s normal dismissal routine.</a:t>
            </a:r>
            <a:r>
              <a:rPr lang="en" sz="2700" b="1">
                <a:solidFill>
                  <a:schemeClr val="dk1"/>
                </a:solidFill>
                <a:latin typeface="Bubbler One"/>
                <a:ea typeface="Bubbler One"/>
                <a:cs typeface="Bubbler One"/>
                <a:sym typeface="Bubbler One"/>
              </a:rPr>
              <a:t>  If you contact your child’s  homeroom teacher after 12:00  we might not get your message in time due to teaching .</a:t>
            </a:r>
            <a:endParaRPr sz="2700" b="1">
              <a:solidFill>
                <a:srgbClr val="695D46"/>
              </a:solidFill>
              <a:latin typeface="Bubbler One"/>
              <a:ea typeface="Bubbler One"/>
              <a:cs typeface="Bubbler One"/>
              <a:sym typeface="Bubbler One"/>
            </a:endParaRPr>
          </a:p>
          <a:p>
            <a:pPr marL="0" lvl="0" indent="0" algn="l" rtl="0">
              <a:spcBef>
                <a:spcPts val="0"/>
              </a:spcBef>
              <a:spcAft>
                <a:spcPts val="1200"/>
              </a:spcAft>
              <a:buNone/>
            </a:pPr>
            <a:endParaRPr sz="3100" b="1">
              <a:latin typeface="Bubbler One"/>
              <a:ea typeface="Bubbler One"/>
              <a:cs typeface="Bubbler One"/>
              <a:sym typeface="Bubbler O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p:nvPr/>
        </p:nvSpPr>
        <p:spPr>
          <a:xfrm>
            <a:off x="348725" y="386075"/>
            <a:ext cx="300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u="sng">
                <a:solidFill>
                  <a:srgbClr val="351C75"/>
                </a:solidFill>
                <a:latin typeface="PT Sans Narrow"/>
                <a:ea typeface="PT Sans Narrow"/>
                <a:cs typeface="PT Sans Narrow"/>
                <a:sym typeface="PT Sans Narrow"/>
              </a:rPr>
              <a:t>Math</a:t>
            </a:r>
            <a:endParaRPr u="sng">
              <a:solidFill>
                <a:srgbClr val="351C75"/>
              </a:solidFill>
            </a:endParaRPr>
          </a:p>
        </p:txBody>
      </p:sp>
      <p:sp>
        <p:nvSpPr>
          <p:cNvPr id="136" name="Google Shape;136;p25"/>
          <p:cNvSpPr txBox="1"/>
          <p:nvPr/>
        </p:nvSpPr>
        <p:spPr>
          <a:xfrm>
            <a:off x="348725" y="1124975"/>
            <a:ext cx="83421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222222"/>
                </a:solidFill>
                <a:highlight>
                  <a:srgbClr val="FFFFFF"/>
                </a:highlight>
              </a:rPr>
              <a:t>Students will see the world of fun in math! Everyday we will have warm ups, whole class lessons, partner work, individual work, and small groups with Mrs. Rogers. We will work as team members; supporting one another's learning goals, because everyone's will be different!</a:t>
            </a:r>
            <a:endParaRPr sz="1600">
              <a:solidFill>
                <a:srgbClr val="222222"/>
              </a:solidFill>
              <a:highlight>
                <a:srgbClr val="FFFFFF"/>
              </a:highlight>
            </a:endParaRPr>
          </a:p>
          <a:p>
            <a:pPr marL="0" lvl="0" indent="0" algn="l" rtl="0">
              <a:spcBef>
                <a:spcPts val="0"/>
              </a:spcBef>
              <a:spcAft>
                <a:spcPts val="0"/>
              </a:spcAft>
              <a:buNone/>
            </a:pPr>
            <a:endParaRPr sz="1600">
              <a:solidFill>
                <a:srgbClr val="222222"/>
              </a:solidFill>
              <a:highlight>
                <a:srgbClr val="FFFFFF"/>
              </a:highlight>
            </a:endParaRPr>
          </a:p>
          <a:p>
            <a:pPr marL="0" lvl="0" indent="0" algn="l" rtl="0">
              <a:spcBef>
                <a:spcPts val="0"/>
              </a:spcBef>
              <a:spcAft>
                <a:spcPts val="0"/>
              </a:spcAft>
              <a:buNone/>
            </a:pPr>
            <a:r>
              <a:rPr lang="en" sz="1600">
                <a:solidFill>
                  <a:srgbClr val="222222"/>
                </a:solidFill>
                <a:highlight>
                  <a:srgbClr val="FFFFFF"/>
                </a:highlight>
              </a:rPr>
              <a:t>This year, your students are introduced to the concepts of multiplication and division, many becoming "Math Facts Champions". Students will also bring their reading comprehension skills into math class when they become complex problem solvers, solving one and two-step word problems.</a:t>
            </a:r>
            <a:endParaRPr sz="1600">
              <a:solidFill>
                <a:srgbClr val="222222"/>
              </a:solidFill>
              <a:highlight>
                <a:srgbClr val="FFFFFF"/>
              </a:highlight>
            </a:endParaRPr>
          </a:p>
          <a:p>
            <a:pPr marL="0" lvl="0" indent="0" algn="l" rtl="0">
              <a:spcBef>
                <a:spcPts val="0"/>
              </a:spcBef>
              <a:spcAft>
                <a:spcPts val="0"/>
              </a:spcAft>
              <a:buNone/>
            </a:pPr>
            <a:endParaRPr sz="1600">
              <a:solidFill>
                <a:srgbClr val="222222"/>
              </a:solidFill>
              <a:highlight>
                <a:srgbClr val="FFFFFF"/>
              </a:highlight>
            </a:endParaRPr>
          </a:p>
          <a:p>
            <a:pPr marL="0" lvl="0" indent="0" algn="l" rtl="0">
              <a:spcBef>
                <a:spcPts val="0"/>
              </a:spcBef>
              <a:spcAft>
                <a:spcPts val="0"/>
              </a:spcAft>
              <a:buNone/>
            </a:pPr>
            <a:r>
              <a:rPr lang="en" sz="1600">
                <a:solidFill>
                  <a:srgbClr val="222222"/>
                </a:solidFill>
                <a:highlight>
                  <a:srgbClr val="FFFFFF"/>
                </a:highlight>
              </a:rPr>
              <a:t>Lastly, we will continue to grow on concepts from previous grade levels, expanding the complexity of each. Such as- place value, measurement, rounding, geometry, etc. We will have all the math manipulatives we could need to support your student's math skills in the classroom.</a:t>
            </a:r>
            <a:endParaRPr sz="1600">
              <a:solidFill>
                <a:srgbClr val="222222"/>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140"/>
        <p:cNvGrpSpPr/>
        <p:nvPr/>
      </p:nvGrpSpPr>
      <p:grpSpPr>
        <a:xfrm>
          <a:off x="0" y="0"/>
          <a:ext cx="0" cy="0"/>
          <a:chOff x="0" y="0"/>
          <a:chExt cx="0" cy="0"/>
        </a:xfrm>
      </p:grpSpPr>
      <p:sp>
        <p:nvSpPr>
          <p:cNvPr id="141" name="Google Shape;141;p26"/>
          <p:cNvSpPr txBox="1"/>
          <p:nvPr/>
        </p:nvSpPr>
        <p:spPr>
          <a:xfrm>
            <a:off x="535175" y="431100"/>
            <a:ext cx="5237400" cy="385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a:solidFill>
                  <a:srgbClr val="F4CCCC"/>
                </a:solidFill>
              </a:rPr>
              <a:t>Hi! My Name is Mrs. Sarina Rogers! I am 47 years old .I will be your child’s Math teacher for the 2022-2023 school year! This will be my 25th year teaching and my 1st year at MACS.  I live  here in Midland with my husband and youngest son who is 20. I also have a son that is a Junior at Dallas Baptist University.  I enjoy Reading and being with friends and family.I am so excited to get this year going!</a:t>
            </a:r>
            <a:endParaRPr sz="2100">
              <a:solidFill>
                <a:srgbClr val="F4CCCC"/>
              </a:solidFill>
            </a:endParaRPr>
          </a:p>
        </p:txBody>
      </p:sp>
      <p:sp>
        <p:nvSpPr>
          <p:cNvPr id="142" name="Google Shape;142;p26"/>
          <p:cNvSpPr txBox="1"/>
          <p:nvPr/>
        </p:nvSpPr>
        <p:spPr>
          <a:xfrm>
            <a:off x="6043250" y="2162150"/>
            <a:ext cx="3000000" cy="300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50">
                <a:solidFill>
                  <a:schemeClr val="dk1"/>
                </a:solidFill>
              </a:rPr>
              <a:t>Food: Enchiladas</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Book: “28 Summers”</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Color: Purple and Green</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Drink: ½ and ½  Coconut Tea, COKE, Mocha coffee</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Fast Food: Taco Villa</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Singer: John Mayer</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Hobby: Reading</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Subject: Math</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Store: AMAZON</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Dessert: Anything Chocolate or OREO</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Candy: anything chocolate.</a:t>
            </a:r>
            <a:endParaRPr sz="1150">
              <a:solidFill>
                <a:schemeClr val="dk1"/>
              </a:solidFill>
            </a:endParaRPr>
          </a:p>
          <a:p>
            <a:pPr marL="0" lvl="0" indent="0" algn="l" rtl="0">
              <a:lnSpc>
                <a:spcPct val="115000"/>
              </a:lnSpc>
              <a:spcBef>
                <a:spcPts val="0"/>
              </a:spcBef>
              <a:spcAft>
                <a:spcPts val="0"/>
              </a:spcAft>
              <a:buNone/>
            </a:pPr>
            <a:r>
              <a:rPr lang="en" sz="1150">
                <a:solidFill>
                  <a:schemeClr val="dk1"/>
                </a:solidFill>
              </a:rPr>
              <a:t>Restaurant: La Mission</a:t>
            </a:r>
            <a:endParaRPr sz="1150">
              <a:solidFill>
                <a:schemeClr val="dk1"/>
              </a:solidFill>
            </a:endParaRPr>
          </a:p>
          <a:p>
            <a:pPr marL="0" lvl="0" indent="0" algn="l" rtl="0">
              <a:lnSpc>
                <a:spcPct val="115000"/>
              </a:lnSpc>
              <a:spcBef>
                <a:spcPts val="0"/>
              </a:spcBef>
              <a:spcAft>
                <a:spcPts val="0"/>
              </a:spcAft>
              <a:buNone/>
            </a:pPr>
            <a:endParaRPr sz="1150">
              <a:solidFill>
                <a:schemeClr val="dk1"/>
              </a:solidFill>
            </a:endParaRPr>
          </a:p>
        </p:txBody>
      </p:sp>
      <p:sp>
        <p:nvSpPr>
          <p:cNvPr id="143" name="Google Shape;143;p26"/>
          <p:cNvSpPr txBox="1"/>
          <p:nvPr/>
        </p:nvSpPr>
        <p:spPr>
          <a:xfrm>
            <a:off x="6043250" y="1818475"/>
            <a:ext cx="248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MY FAVORITES</a:t>
            </a:r>
            <a:endParaRPr/>
          </a:p>
        </p:txBody>
      </p:sp>
      <p:pic>
        <p:nvPicPr>
          <p:cNvPr id="144" name="Google Shape;144;p26"/>
          <p:cNvPicPr preferRelativeResize="0"/>
          <p:nvPr/>
        </p:nvPicPr>
        <p:blipFill>
          <a:blip r:embed="rId3">
            <a:alphaModFix/>
          </a:blip>
          <a:stretch>
            <a:fillRect/>
          </a:stretch>
        </p:blipFill>
        <p:spPr>
          <a:xfrm>
            <a:off x="7280400" y="-80575"/>
            <a:ext cx="2001000" cy="200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7"/>
          <p:cNvPicPr preferRelativeResize="0"/>
          <p:nvPr/>
        </p:nvPicPr>
        <p:blipFill>
          <a:blip r:embed="rId3">
            <a:alphaModFix/>
          </a:blip>
          <a:stretch>
            <a:fillRect/>
          </a:stretch>
        </p:blipFill>
        <p:spPr>
          <a:xfrm>
            <a:off x="-14831" y="0"/>
            <a:ext cx="9037780" cy="5067299"/>
          </a:xfrm>
          <a:prstGeom prst="rect">
            <a:avLst/>
          </a:prstGeom>
          <a:noFill/>
          <a:ln>
            <a:noFill/>
          </a:ln>
        </p:spPr>
      </p:pic>
      <p:sp>
        <p:nvSpPr>
          <p:cNvPr id="150" name="Google Shape;150;p27"/>
          <p:cNvSpPr txBox="1"/>
          <p:nvPr/>
        </p:nvSpPr>
        <p:spPr>
          <a:xfrm rot="-731460">
            <a:off x="2615090" y="375400"/>
            <a:ext cx="4415371" cy="4294578"/>
          </a:xfrm>
          <a:prstGeom prst="rect">
            <a:avLst/>
          </a:prstGeom>
          <a:solidFill>
            <a:srgbClr val="EBE8E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Pacifico"/>
                <a:ea typeface="Pacifico"/>
                <a:cs typeface="Pacifico"/>
                <a:sym typeface="Pacifico"/>
              </a:rPr>
              <a:t>  </a:t>
            </a:r>
            <a:r>
              <a:rPr lang="en" sz="2700" b="1">
                <a:latin typeface="Pacifico"/>
                <a:ea typeface="Pacifico"/>
                <a:cs typeface="Pacifico"/>
                <a:sym typeface="Pacifico"/>
              </a:rPr>
              <a:t>     </a:t>
            </a:r>
            <a:endParaRPr sz="2700" b="1">
              <a:latin typeface="Crafty Girls"/>
              <a:ea typeface="Crafty Girls"/>
              <a:cs typeface="Crafty Girls"/>
              <a:sym typeface="Crafty Girls"/>
            </a:endParaRPr>
          </a:p>
          <a:p>
            <a:pPr marL="0" lvl="0" indent="0" algn="l" rtl="0">
              <a:spcBef>
                <a:spcPts val="0"/>
              </a:spcBef>
              <a:spcAft>
                <a:spcPts val="0"/>
              </a:spcAft>
              <a:buNone/>
            </a:pPr>
            <a:r>
              <a:rPr lang="en" sz="2400" b="1">
                <a:latin typeface="Bubbler One"/>
                <a:ea typeface="Bubbler One"/>
                <a:cs typeface="Bubbler One"/>
                <a:sym typeface="Bubbler One"/>
              </a:rPr>
              <a:t>   </a:t>
            </a:r>
            <a:endParaRPr sz="2400" b="1">
              <a:latin typeface="Bubbler One"/>
              <a:ea typeface="Bubbler One"/>
              <a:cs typeface="Bubbler One"/>
              <a:sym typeface="Bubbler One"/>
            </a:endParaRPr>
          </a:p>
          <a:p>
            <a:pPr marL="0" lvl="0" indent="0" algn="l" rtl="0">
              <a:spcBef>
                <a:spcPts val="0"/>
              </a:spcBef>
              <a:spcAft>
                <a:spcPts val="0"/>
              </a:spcAft>
              <a:buNone/>
            </a:pPr>
            <a:r>
              <a:rPr lang="en" sz="2400" b="1">
                <a:latin typeface="Bubbler One"/>
                <a:ea typeface="Bubbler One"/>
                <a:cs typeface="Bubbler One"/>
                <a:sym typeface="Bubbler One"/>
              </a:rPr>
              <a:t>The Third Grade Team would like to thank you in advance for your support and help during this school year.</a:t>
            </a:r>
            <a:endParaRPr sz="2400" b="1">
              <a:latin typeface="Bubbler One"/>
              <a:ea typeface="Bubbler One"/>
              <a:cs typeface="Bubbler One"/>
              <a:sym typeface="Bubbler One"/>
            </a:endParaRPr>
          </a:p>
          <a:p>
            <a:pPr marL="0" lvl="0" indent="0" algn="l" rtl="0">
              <a:spcBef>
                <a:spcPts val="0"/>
              </a:spcBef>
              <a:spcAft>
                <a:spcPts val="0"/>
              </a:spcAft>
              <a:buNone/>
            </a:pPr>
            <a:endParaRPr sz="2400" b="1">
              <a:latin typeface="Bubbler One"/>
              <a:ea typeface="Bubbler One"/>
              <a:cs typeface="Bubbler One"/>
              <a:sym typeface="Bubbler One"/>
            </a:endParaRPr>
          </a:p>
          <a:p>
            <a:pPr marL="0" lvl="0" indent="0" algn="l" rtl="0">
              <a:spcBef>
                <a:spcPts val="0"/>
              </a:spcBef>
              <a:spcAft>
                <a:spcPts val="0"/>
              </a:spcAft>
              <a:buNone/>
            </a:pPr>
            <a:r>
              <a:rPr lang="en" sz="2400" b="1">
                <a:latin typeface="Bubbler One"/>
                <a:ea typeface="Bubbler One"/>
                <a:cs typeface="Bubbler One"/>
                <a:sym typeface="Bubbler One"/>
              </a:rPr>
              <a:t>If we all work TOGETHER your child will have a positive and successful  experience.</a:t>
            </a:r>
            <a:endParaRPr sz="2400" b="1">
              <a:latin typeface="Bubbler One"/>
              <a:ea typeface="Bubbler One"/>
              <a:cs typeface="Bubbler One"/>
              <a:sym typeface="Bubbler One"/>
            </a:endParaRPr>
          </a:p>
          <a:p>
            <a:pPr marL="0" lvl="0" indent="0" algn="l" rtl="0">
              <a:spcBef>
                <a:spcPts val="0"/>
              </a:spcBef>
              <a:spcAft>
                <a:spcPts val="0"/>
              </a:spcAft>
              <a:buNone/>
            </a:pPr>
            <a:endParaRPr sz="2400" b="1">
              <a:latin typeface="Bubbler One"/>
              <a:ea typeface="Bubbler One"/>
              <a:cs typeface="Bubbler One"/>
              <a:sym typeface="Bubbler One"/>
            </a:endParaRPr>
          </a:p>
        </p:txBody>
      </p:sp>
      <p:sp>
        <p:nvSpPr>
          <p:cNvPr id="151" name="Google Shape;151;p27"/>
          <p:cNvSpPr txBox="1"/>
          <p:nvPr/>
        </p:nvSpPr>
        <p:spPr>
          <a:xfrm rot="-679840">
            <a:off x="2292071" y="641742"/>
            <a:ext cx="4228107" cy="569404"/>
          </a:xfrm>
          <a:prstGeom prst="rect">
            <a:avLst/>
          </a:prstGeom>
          <a:solidFill>
            <a:srgbClr val="EBE8E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Bubbler One"/>
                <a:ea typeface="Bubbler One"/>
                <a:cs typeface="Bubbler One"/>
                <a:sym typeface="Bubbler One"/>
              </a:rPr>
              <a:t>     </a:t>
            </a:r>
            <a:r>
              <a:rPr lang="en" sz="2200" b="1">
                <a:solidFill>
                  <a:srgbClr val="CC0000"/>
                </a:solidFill>
                <a:latin typeface="Bubbler One"/>
                <a:ea typeface="Bubbler One"/>
                <a:cs typeface="Bubbler One"/>
                <a:sym typeface="Bubbler One"/>
              </a:rPr>
              <a:t>THANK YOU PARENTS/GUARDIANS!</a:t>
            </a:r>
            <a:endParaRPr sz="2200" b="1">
              <a:solidFill>
                <a:srgbClr val="CC0000"/>
              </a:solidFill>
              <a:latin typeface="Bubbler One"/>
              <a:ea typeface="Bubbler One"/>
              <a:cs typeface="Bubbler One"/>
              <a:sym typeface="Bubbler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6405550" y="2571750"/>
            <a:ext cx="2800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741B47"/>
                </a:solidFill>
                <a:latin typeface="Handlee"/>
                <a:ea typeface="Handlee"/>
                <a:cs typeface="Handlee"/>
                <a:sym typeface="Handlee"/>
              </a:rPr>
              <a:t>Ms. Cox - RLA</a:t>
            </a:r>
            <a:endParaRPr sz="800" b="1"/>
          </a:p>
        </p:txBody>
      </p:sp>
      <p:sp>
        <p:nvSpPr>
          <p:cNvPr id="63" name="Google Shape;63;p14"/>
          <p:cNvSpPr txBox="1"/>
          <p:nvPr/>
        </p:nvSpPr>
        <p:spPr>
          <a:xfrm>
            <a:off x="137000" y="2587050"/>
            <a:ext cx="39231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rgbClr val="741B47"/>
                </a:solidFill>
                <a:latin typeface="Handlee"/>
                <a:ea typeface="Handlee"/>
                <a:cs typeface="Handlee"/>
                <a:sym typeface="Handlee"/>
              </a:rPr>
              <a:t>Mrs. Pauley - Science/SS</a:t>
            </a:r>
            <a:endParaRPr sz="2300" b="1">
              <a:solidFill>
                <a:srgbClr val="741B47"/>
              </a:solidFill>
              <a:latin typeface="Handlee"/>
              <a:ea typeface="Handlee"/>
              <a:cs typeface="Handlee"/>
              <a:sym typeface="Handlee"/>
            </a:endParaRPr>
          </a:p>
        </p:txBody>
      </p:sp>
      <p:sp>
        <p:nvSpPr>
          <p:cNvPr id="64" name="Google Shape;64;p14"/>
          <p:cNvSpPr txBox="1"/>
          <p:nvPr/>
        </p:nvSpPr>
        <p:spPr>
          <a:xfrm>
            <a:off x="3026550" y="4105975"/>
            <a:ext cx="440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5" name="Google Shape;65;p14"/>
          <p:cNvSpPr txBox="1"/>
          <p:nvPr/>
        </p:nvSpPr>
        <p:spPr>
          <a:xfrm>
            <a:off x="3268000" y="4449975"/>
            <a:ext cx="28770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rgbClr val="741B47"/>
                </a:solidFill>
                <a:latin typeface="Handlee"/>
                <a:ea typeface="Handlee"/>
                <a:cs typeface="Handlee"/>
                <a:sym typeface="Handlee"/>
              </a:rPr>
              <a:t>Mrs. Rogers - Math</a:t>
            </a:r>
            <a:endParaRPr sz="2300" b="1">
              <a:solidFill>
                <a:srgbClr val="741B47"/>
              </a:solidFill>
              <a:latin typeface="Handlee"/>
              <a:ea typeface="Handlee"/>
              <a:cs typeface="Handlee"/>
              <a:sym typeface="Handlee"/>
            </a:endParaRPr>
          </a:p>
        </p:txBody>
      </p:sp>
      <p:pic>
        <p:nvPicPr>
          <p:cNvPr id="66" name="Google Shape;66;p14"/>
          <p:cNvPicPr preferRelativeResize="0"/>
          <p:nvPr/>
        </p:nvPicPr>
        <p:blipFill>
          <a:blip r:embed="rId3">
            <a:alphaModFix/>
          </a:blip>
          <a:stretch>
            <a:fillRect/>
          </a:stretch>
        </p:blipFill>
        <p:spPr>
          <a:xfrm>
            <a:off x="811200" y="361950"/>
            <a:ext cx="1721725" cy="2115500"/>
          </a:xfrm>
          <a:prstGeom prst="rect">
            <a:avLst/>
          </a:prstGeom>
          <a:noFill/>
          <a:ln>
            <a:noFill/>
          </a:ln>
        </p:spPr>
      </p:pic>
      <p:pic>
        <p:nvPicPr>
          <p:cNvPr id="67" name="Google Shape;67;p14"/>
          <p:cNvPicPr preferRelativeResize="0"/>
          <p:nvPr/>
        </p:nvPicPr>
        <p:blipFill>
          <a:blip r:embed="rId4">
            <a:alphaModFix/>
          </a:blip>
          <a:stretch>
            <a:fillRect/>
          </a:stretch>
        </p:blipFill>
        <p:spPr>
          <a:xfrm>
            <a:off x="6405550" y="243550"/>
            <a:ext cx="2255025" cy="2255025"/>
          </a:xfrm>
          <a:prstGeom prst="rect">
            <a:avLst/>
          </a:prstGeom>
          <a:noFill/>
          <a:ln>
            <a:noFill/>
          </a:ln>
        </p:spPr>
      </p:pic>
      <p:pic>
        <p:nvPicPr>
          <p:cNvPr id="68" name="Google Shape;68;p14"/>
          <p:cNvPicPr preferRelativeResize="0"/>
          <p:nvPr/>
        </p:nvPicPr>
        <p:blipFill>
          <a:blip r:embed="rId5">
            <a:alphaModFix/>
          </a:blip>
          <a:stretch>
            <a:fillRect/>
          </a:stretch>
        </p:blipFill>
        <p:spPr>
          <a:xfrm rot="-615384">
            <a:off x="3510700" y="332025"/>
            <a:ext cx="2255026" cy="2255026"/>
          </a:xfrm>
          <a:prstGeom prst="rect">
            <a:avLst/>
          </a:prstGeom>
          <a:noFill/>
          <a:ln>
            <a:noFill/>
          </a:ln>
        </p:spPr>
      </p:pic>
      <p:pic>
        <p:nvPicPr>
          <p:cNvPr id="69" name="Google Shape;69;p14"/>
          <p:cNvPicPr preferRelativeResize="0"/>
          <p:nvPr/>
        </p:nvPicPr>
        <p:blipFill>
          <a:blip r:embed="rId6">
            <a:alphaModFix/>
          </a:blip>
          <a:stretch>
            <a:fillRect/>
          </a:stretch>
        </p:blipFill>
        <p:spPr>
          <a:xfrm>
            <a:off x="3781802" y="2498575"/>
            <a:ext cx="2007600" cy="200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373600" y="99625"/>
            <a:ext cx="5044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u="sng">
                <a:solidFill>
                  <a:srgbClr val="351C75"/>
                </a:solidFill>
                <a:latin typeface="PT Sans Narrow"/>
                <a:ea typeface="PT Sans Narrow"/>
                <a:cs typeface="PT Sans Narrow"/>
                <a:sym typeface="PT Sans Narrow"/>
              </a:rPr>
              <a:t>3rd Grade Expectations</a:t>
            </a:r>
            <a:endParaRPr>
              <a:solidFill>
                <a:srgbClr val="351C75"/>
              </a:solidFill>
            </a:endParaRPr>
          </a:p>
        </p:txBody>
      </p:sp>
      <p:sp>
        <p:nvSpPr>
          <p:cNvPr id="75" name="Google Shape;75;p15"/>
          <p:cNvSpPr txBox="1"/>
          <p:nvPr/>
        </p:nvSpPr>
        <p:spPr>
          <a:xfrm>
            <a:off x="399900" y="838525"/>
            <a:ext cx="8344200" cy="4272000"/>
          </a:xfrm>
          <a:prstGeom prst="rect">
            <a:avLst/>
          </a:prstGeom>
          <a:noFill/>
          <a:ln>
            <a:noFill/>
          </a:ln>
        </p:spPr>
        <p:txBody>
          <a:bodyPr spcFirstLastPara="1" wrap="square" lIns="91425" tIns="91425" rIns="91425" bIns="91425" anchor="t" anchorCtr="0">
            <a:spAutoFit/>
          </a:bodyPr>
          <a:lstStyle/>
          <a:p>
            <a:pPr marL="0" marR="0" lvl="0" indent="149352" algn="l" rtl="0">
              <a:lnSpc>
                <a:spcPct val="115000"/>
              </a:lnSpc>
              <a:spcBef>
                <a:spcPts val="0"/>
              </a:spcBef>
              <a:spcAft>
                <a:spcPts val="0"/>
              </a:spcAft>
              <a:buNone/>
            </a:pPr>
            <a:endParaRPr sz="900" b="1">
              <a:solidFill>
                <a:schemeClr val="dk1"/>
              </a:solidFill>
            </a:endParaRPr>
          </a:p>
          <a:p>
            <a:pPr marL="0" marR="0" lvl="0" indent="149352" algn="l" rtl="0">
              <a:lnSpc>
                <a:spcPct val="115000"/>
              </a:lnSpc>
              <a:spcBef>
                <a:spcPts val="0"/>
              </a:spcBef>
              <a:spcAft>
                <a:spcPts val="0"/>
              </a:spcAft>
              <a:buNone/>
            </a:pPr>
            <a:r>
              <a:rPr lang="en" b="1">
                <a:solidFill>
                  <a:schemeClr val="dk1"/>
                </a:solidFill>
              </a:rPr>
              <a:t>    </a:t>
            </a:r>
            <a:r>
              <a:rPr lang="en" sz="1600" b="1">
                <a:solidFill>
                  <a:schemeClr val="dk1"/>
                </a:solidFill>
                <a:latin typeface="Comic Sans MS"/>
                <a:ea typeface="Comic Sans MS"/>
                <a:cs typeface="Comic Sans MS"/>
                <a:sym typeface="Comic Sans MS"/>
              </a:rPr>
              <a:t>Welcome to the 2022-2023 school year! We are so excited about the upcoming school year. Our goal is the safety of your child while also ensuring their academic success. We can’t wait to get to know your child as they start a new journey as a 3rd grader. </a:t>
            </a:r>
            <a:endParaRPr sz="1600" b="1">
              <a:solidFill>
                <a:schemeClr val="dk1"/>
              </a:solidFill>
              <a:latin typeface="Comic Sans MS"/>
              <a:ea typeface="Comic Sans MS"/>
              <a:cs typeface="Comic Sans MS"/>
              <a:sym typeface="Comic Sans MS"/>
            </a:endParaRPr>
          </a:p>
          <a:p>
            <a:pPr marL="0" marR="0" lvl="0" indent="149352" algn="l" rtl="0">
              <a:lnSpc>
                <a:spcPct val="115000"/>
              </a:lnSpc>
              <a:spcBef>
                <a:spcPts val="0"/>
              </a:spcBef>
              <a:spcAft>
                <a:spcPts val="0"/>
              </a:spcAft>
              <a:buNone/>
            </a:pPr>
            <a:endParaRPr sz="1600" b="1">
              <a:solidFill>
                <a:schemeClr val="dk1"/>
              </a:solidFill>
              <a:latin typeface="Comic Sans MS"/>
              <a:ea typeface="Comic Sans MS"/>
              <a:cs typeface="Comic Sans MS"/>
              <a:sym typeface="Comic Sans MS"/>
            </a:endParaRPr>
          </a:p>
          <a:p>
            <a:pPr marL="0" marR="0" lvl="0" indent="149352" algn="l" rtl="0">
              <a:lnSpc>
                <a:spcPct val="115000"/>
              </a:lnSpc>
              <a:spcBef>
                <a:spcPts val="0"/>
              </a:spcBef>
              <a:spcAft>
                <a:spcPts val="0"/>
              </a:spcAft>
              <a:buNone/>
            </a:pPr>
            <a:r>
              <a:rPr lang="en" sz="1600" b="1">
                <a:solidFill>
                  <a:schemeClr val="dk1"/>
                </a:solidFill>
                <a:latin typeface="Comic Sans MS"/>
                <a:ea typeface="Comic Sans MS"/>
                <a:cs typeface="Comic Sans MS"/>
                <a:sym typeface="Comic Sans MS"/>
              </a:rPr>
              <a:t>Third grade is a BIG transition from 2nd.We will spend time on strong work habits, organizational skills, increasing students’ responsibilities and positive attitude.</a:t>
            </a:r>
            <a:endParaRPr sz="1600" b="1">
              <a:solidFill>
                <a:schemeClr val="dk1"/>
              </a:solidFill>
              <a:latin typeface="Comic Sans MS"/>
              <a:ea typeface="Comic Sans MS"/>
              <a:cs typeface="Comic Sans MS"/>
              <a:sym typeface="Comic Sans MS"/>
            </a:endParaRPr>
          </a:p>
          <a:p>
            <a:pPr marL="0" marR="0" lvl="0" indent="149352" algn="l" rtl="0">
              <a:lnSpc>
                <a:spcPct val="115000"/>
              </a:lnSpc>
              <a:spcBef>
                <a:spcPts val="0"/>
              </a:spcBef>
              <a:spcAft>
                <a:spcPts val="0"/>
              </a:spcAft>
              <a:buNone/>
            </a:pPr>
            <a:endParaRPr sz="1600" b="1">
              <a:solidFill>
                <a:schemeClr val="dk1"/>
              </a:solidFill>
              <a:latin typeface="Comic Sans MS"/>
              <a:ea typeface="Comic Sans MS"/>
              <a:cs typeface="Comic Sans MS"/>
              <a:sym typeface="Comic Sans MS"/>
            </a:endParaRPr>
          </a:p>
          <a:p>
            <a:pPr marL="0" marR="0" lvl="0" indent="149352" algn="l" rtl="0">
              <a:lnSpc>
                <a:spcPct val="115000"/>
              </a:lnSpc>
              <a:spcBef>
                <a:spcPts val="0"/>
              </a:spcBef>
              <a:spcAft>
                <a:spcPts val="0"/>
              </a:spcAft>
              <a:buNone/>
            </a:pPr>
            <a:r>
              <a:rPr lang="en" sz="1600" b="1">
                <a:solidFill>
                  <a:schemeClr val="dk1"/>
                </a:solidFill>
                <a:latin typeface="Comic Sans MS"/>
                <a:ea typeface="Comic Sans MS"/>
                <a:cs typeface="Comic Sans MS"/>
                <a:sym typeface="Comic Sans MS"/>
              </a:rPr>
              <a:t>Every year we see our students thrive on consistency and by setting high expectations and motivate your child to meet those expectations. Your child is capable of great things!</a:t>
            </a:r>
            <a:endParaRPr sz="1600" b="1">
              <a:solidFill>
                <a:schemeClr val="dk1"/>
              </a:solidFill>
              <a:latin typeface="Comic Sans MS"/>
              <a:ea typeface="Comic Sans MS"/>
              <a:cs typeface="Comic Sans MS"/>
              <a:sym typeface="Comic Sans MS"/>
            </a:endParaRPr>
          </a:p>
          <a:p>
            <a:pPr marL="0" marR="0" lvl="0" indent="149352" algn="l" rtl="0">
              <a:lnSpc>
                <a:spcPct val="115000"/>
              </a:lnSpc>
              <a:spcBef>
                <a:spcPts val="0"/>
              </a:spcBef>
              <a:spcAft>
                <a:spcPts val="0"/>
              </a:spcAft>
              <a:buNone/>
            </a:pPr>
            <a:r>
              <a:rPr lang="en" sz="1600" b="1">
                <a:solidFill>
                  <a:schemeClr val="dk1"/>
                </a:solidFill>
                <a:latin typeface="Comic Sans MS"/>
                <a:ea typeface="Comic Sans MS"/>
                <a:cs typeface="Comic Sans MS"/>
                <a:sym typeface="Comic Sans MS"/>
              </a:rPr>
              <a:t>As 3rd graders,we encourage them to take responsibility for their actions. This is such an important skill to learn.</a:t>
            </a:r>
            <a:endParaRPr sz="1600" b="1">
              <a:solidFill>
                <a:schemeClr val="dk1"/>
              </a:solidFill>
              <a:latin typeface="Comic Sans MS"/>
              <a:ea typeface="Comic Sans MS"/>
              <a:cs typeface="Comic Sans MS"/>
              <a:sym typeface="Comic Sans MS"/>
            </a:endParaRPr>
          </a:p>
          <a:p>
            <a:pPr marL="0" marR="0" lvl="0" indent="149352" algn="l" rtl="0">
              <a:lnSpc>
                <a:spcPct val="115000"/>
              </a:lnSpc>
              <a:spcBef>
                <a:spcPts val="0"/>
              </a:spcBef>
              <a:spcAft>
                <a:spcPts val="0"/>
              </a:spcAft>
              <a:buNone/>
            </a:pPr>
            <a:r>
              <a:rPr lang="en" sz="1600" b="1">
                <a:solidFill>
                  <a:schemeClr val="dk1"/>
                </a:solidFill>
                <a:latin typeface="Comic Sans MS"/>
                <a:ea typeface="Comic Sans MS"/>
                <a:cs typeface="Comic Sans MS"/>
                <a:sym typeface="Comic Sans MS"/>
              </a:rPr>
              <a:t>                 </a:t>
            </a:r>
            <a:endParaRPr sz="1600" b="1" u="sng">
              <a:solidFill>
                <a:schemeClr val="dk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500850" y="211700"/>
            <a:ext cx="5505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u="sng">
                <a:solidFill>
                  <a:srgbClr val="990000"/>
                </a:solidFill>
                <a:latin typeface="PT Sans Narrow"/>
                <a:ea typeface="PT Sans Narrow"/>
                <a:cs typeface="PT Sans Narrow"/>
                <a:sym typeface="PT Sans Narrow"/>
              </a:rPr>
              <a:t>Breakfast/Lunch </a:t>
            </a:r>
            <a:r>
              <a:rPr lang="en" sz="3600" b="1">
                <a:solidFill>
                  <a:srgbClr val="EF6C00"/>
                </a:solidFill>
                <a:latin typeface="PT Sans Narrow"/>
                <a:ea typeface="PT Sans Narrow"/>
                <a:cs typeface="PT Sans Narrow"/>
                <a:sym typeface="PT Sans Narrow"/>
              </a:rPr>
              <a:t>	</a:t>
            </a:r>
            <a:endParaRPr sz="3600" b="1">
              <a:solidFill>
                <a:srgbClr val="EF6C00"/>
              </a:solidFill>
              <a:latin typeface="PT Sans Narrow"/>
              <a:ea typeface="PT Sans Narrow"/>
              <a:cs typeface="PT Sans Narrow"/>
              <a:sym typeface="PT Sans Narrow"/>
            </a:endParaRPr>
          </a:p>
        </p:txBody>
      </p:sp>
      <p:sp>
        <p:nvSpPr>
          <p:cNvPr id="81" name="Google Shape;81;p16"/>
          <p:cNvSpPr txBox="1"/>
          <p:nvPr/>
        </p:nvSpPr>
        <p:spPr>
          <a:xfrm>
            <a:off x="500850" y="816600"/>
            <a:ext cx="8142300" cy="4202100"/>
          </a:xfrm>
          <a:prstGeom prst="rect">
            <a:avLst/>
          </a:prstGeom>
          <a:noFill/>
          <a:ln>
            <a:noFill/>
          </a:ln>
        </p:spPr>
        <p:txBody>
          <a:bodyPr spcFirstLastPara="1" wrap="square" lIns="91425" tIns="91425" rIns="91425" bIns="91425" anchor="t" anchorCtr="0">
            <a:spAutoFit/>
          </a:bodyPr>
          <a:lstStyle/>
          <a:p>
            <a:pPr marL="457200" lvl="0" indent="0" algn="l" rtl="0">
              <a:lnSpc>
                <a:spcPct val="90000"/>
              </a:lnSpc>
              <a:spcBef>
                <a:spcPts val="0"/>
              </a:spcBef>
              <a:spcAft>
                <a:spcPts val="0"/>
              </a:spcAft>
              <a:buNone/>
            </a:pPr>
            <a:r>
              <a:rPr lang="en" sz="2900">
                <a:solidFill>
                  <a:schemeClr val="dk1"/>
                </a:solidFill>
                <a:latin typeface="Handlee"/>
                <a:ea typeface="Handlee"/>
                <a:cs typeface="Handlee"/>
                <a:sym typeface="Handlee"/>
              </a:rPr>
              <a:t>Breakfast  is in the classroom- 7:40 - 7:55 </a:t>
            </a:r>
            <a:endParaRPr sz="2900">
              <a:solidFill>
                <a:schemeClr val="dk1"/>
              </a:solidFill>
              <a:latin typeface="Handlee"/>
              <a:ea typeface="Handlee"/>
              <a:cs typeface="Handlee"/>
              <a:sym typeface="Handlee"/>
            </a:endParaRPr>
          </a:p>
          <a:p>
            <a:pPr marL="457200" lvl="0" indent="0" algn="l" rtl="0">
              <a:lnSpc>
                <a:spcPct val="90000"/>
              </a:lnSpc>
              <a:spcBef>
                <a:spcPts val="0"/>
              </a:spcBef>
              <a:spcAft>
                <a:spcPts val="0"/>
              </a:spcAft>
              <a:buNone/>
            </a:pPr>
            <a:r>
              <a:rPr lang="en" sz="2900" u="sng">
                <a:solidFill>
                  <a:schemeClr val="dk1"/>
                </a:solidFill>
                <a:latin typeface="Handlee"/>
                <a:ea typeface="Handlee"/>
                <a:cs typeface="Handlee"/>
                <a:sym typeface="Handlee"/>
              </a:rPr>
              <a:t>Class will start at 8:00</a:t>
            </a:r>
            <a:endParaRPr sz="2900" u="sng">
              <a:solidFill>
                <a:schemeClr val="dk1"/>
              </a:solidFill>
              <a:latin typeface="Handlee"/>
              <a:ea typeface="Handlee"/>
              <a:cs typeface="Handlee"/>
              <a:sym typeface="Handlee"/>
            </a:endParaRPr>
          </a:p>
          <a:p>
            <a:pPr marL="0" lvl="0" indent="0" algn="l" rtl="0">
              <a:lnSpc>
                <a:spcPct val="90000"/>
              </a:lnSpc>
              <a:spcBef>
                <a:spcPts val="0"/>
              </a:spcBef>
              <a:spcAft>
                <a:spcPts val="0"/>
              </a:spcAft>
              <a:buNone/>
            </a:pPr>
            <a:r>
              <a:rPr lang="en" sz="3000">
                <a:solidFill>
                  <a:schemeClr val="dk1"/>
                </a:solidFill>
                <a:latin typeface="Handlee"/>
                <a:ea typeface="Handlee"/>
                <a:cs typeface="Handlee"/>
                <a:sym typeface="Handlee"/>
              </a:rPr>
              <a:t>     </a:t>
            </a:r>
            <a:r>
              <a:rPr lang="en" sz="2800">
                <a:solidFill>
                  <a:schemeClr val="dk1"/>
                </a:solidFill>
                <a:latin typeface="Handlee"/>
                <a:ea typeface="Handlee"/>
                <a:cs typeface="Handlee"/>
                <a:sym typeface="Handlee"/>
              </a:rPr>
              <a:t>Lunch is in the cafeteria.</a:t>
            </a:r>
            <a:endParaRPr sz="2800">
              <a:solidFill>
                <a:schemeClr val="dk1"/>
              </a:solidFill>
              <a:latin typeface="Handlee"/>
              <a:ea typeface="Handlee"/>
              <a:cs typeface="Handlee"/>
              <a:sym typeface="Handlee"/>
            </a:endParaRPr>
          </a:p>
          <a:p>
            <a:pPr marL="457200" lvl="0" indent="0" algn="l" rtl="0">
              <a:lnSpc>
                <a:spcPct val="90000"/>
              </a:lnSpc>
              <a:spcBef>
                <a:spcPts val="0"/>
              </a:spcBef>
              <a:spcAft>
                <a:spcPts val="0"/>
              </a:spcAft>
              <a:buNone/>
            </a:pPr>
            <a:r>
              <a:rPr lang="en" sz="2800">
                <a:solidFill>
                  <a:schemeClr val="dk1"/>
                </a:solidFill>
                <a:latin typeface="Handlee"/>
                <a:ea typeface="Handlee"/>
                <a:cs typeface="Handlee"/>
                <a:sym typeface="Handlee"/>
              </a:rPr>
              <a:t>We encourage students to bring a water bottle to keep them hydrated while learning.</a:t>
            </a:r>
            <a:endParaRPr sz="2800">
              <a:solidFill>
                <a:schemeClr val="dk1"/>
              </a:solidFill>
              <a:latin typeface="Handlee"/>
              <a:ea typeface="Handlee"/>
              <a:cs typeface="Handlee"/>
              <a:sym typeface="Handlee"/>
            </a:endParaRPr>
          </a:p>
          <a:p>
            <a:pPr marL="457200" lvl="0" indent="0" algn="ctr" rtl="0">
              <a:lnSpc>
                <a:spcPct val="90000"/>
              </a:lnSpc>
              <a:spcBef>
                <a:spcPts val="0"/>
              </a:spcBef>
              <a:spcAft>
                <a:spcPts val="0"/>
              </a:spcAft>
              <a:buNone/>
            </a:pPr>
            <a:endParaRPr sz="3000" u="sng">
              <a:solidFill>
                <a:schemeClr val="dk1"/>
              </a:solidFill>
              <a:latin typeface="Handlee"/>
              <a:ea typeface="Handlee"/>
              <a:cs typeface="Handlee"/>
              <a:sym typeface="Handlee"/>
            </a:endParaRPr>
          </a:p>
          <a:p>
            <a:pPr marL="457200" lvl="0" indent="0" algn="ctr" rtl="0">
              <a:lnSpc>
                <a:spcPct val="90000"/>
              </a:lnSpc>
              <a:spcBef>
                <a:spcPts val="0"/>
              </a:spcBef>
              <a:spcAft>
                <a:spcPts val="0"/>
              </a:spcAft>
              <a:buNone/>
            </a:pPr>
            <a:r>
              <a:rPr lang="en" sz="2900" u="sng">
                <a:solidFill>
                  <a:schemeClr val="dk1"/>
                </a:solidFill>
                <a:latin typeface="Handlee"/>
                <a:ea typeface="Handlee"/>
                <a:cs typeface="Handlee"/>
                <a:sym typeface="Handlee"/>
              </a:rPr>
              <a:t>Lunch Times</a:t>
            </a:r>
            <a:endParaRPr sz="2900" u="sng">
              <a:solidFill>
                <a:schemeClr val="dk1"/>
              </a:solidFill>
              <a:latin typeface="Handlee"/>
              <a:ea typeface="Handlee"/>
              <a:cs typeface="Handlee"/>
              <a:sym typeface="Handlee"/>
            </a:endParaRPr>
          </a:p>
          <a:p>
            <a:pPr marL="457200" lvl="0" indent="0" algn="ctr" rtl="0">
              <a:lnSpc>
                <a:spcPct val="90000"/>
              </a:lnSpc>
              <a:spcBef>
                <a:spcPts val="0"/>
              </a:spcBef>
              <a:spcAft>
                <a:spcPts val="0"/>
              </a:spcAft>
              <a:buNone/>
            </a:pPr>
            <a:r>
              <a:rPr lang="en" sz="2900">
                <a:solidFill>
                  <a:schemeClr val="dk1"/>
                </a:solidFill>
                <a:latin typeface="Handlee"/>
                <a:ea typeface="Handlee"/>
                <a:cs typeface="Handlee"/>
                <a:sym typeface="Handlee"/>
              </a:rPr>
              <a:t> Rogers  (Homeroom) 12:05 - 12:35</a:t>
            </a:r>
            <a:endParaRPr sz="2900">
              <a:solidFill>
                <a:schemeClr val="dk1"/>
              </a:solidFill>
              <a:latin typeface="Handlee"/>
              <a:ea typeface="Handlee"/>
              <a:cs typeface="Handlee"/>
              <a:sym typeface="Handlee"/>
            </a:endParaRPr>
          </a:p>
          <a:p>
            <a:pPr marL="457200" lvl="0" indent="0" algn="ctr" rtl="0">
              <a:lnSpc>
                <a:spcPct val="90000"/>
              </a:lnSpc>
              <a:spcBef>
                <a:spcPts val="0"/>
              </a:spcBef>
              <a:spcAft>
                <a:spcPts val="0"/>
              </a:spcAft>
              <a:buNone/>
            </a:pPr>
            <a:r>
              <a:rPr lang="en" sz="2900">
                <a:solidFill>
                  <a:schemeClr val="dk1"/>
                </a:solidFill>
                <a:latin typeface="Handlee"/>
                <a:ea typeface="Handlee"/>
                <a:cs typeface="Handlee"/>
                <a:sym typeface="Handlee"/>
              </a:rPr>
              <a:t>   Pauley  (Homeroom) 12:10 - 12:40</a:t>
            </a:r>
            <a:endParaRPr sz="2900">
              <a:solidFill>
                <a:schemeClr val="dk1"/>
              </a:solidFill>
              <a:latin typeface="Handlee"/>
              <a:ea typeface="Handlee"/>
              <a:cs typeface="Handlee"/>
              <a:sym typeface="Handlee"/>
            </a:endParaRPr>
          </a:p>
          <a:p>
            <a:pPr marL="457200" lvl="0" indent="0" algn="ctr" rtl="0">
              <a:lnSpc>
                <a:spcPct val="90000"/>
              </a:lnSpc>
              <a:spcBef>
                <a:spcPts val="0"/>
              </a:spcBef>
              <a:spcAft>
                <a:spcPts val="0"/>
              </a:spcAft>
              <a:buNone/>
            </a:pPr>
            <a:r>
              <a:rPr lang="en" sz="2900">
                <a:solidFill>
                  <a:schemeClr val="dk1"/>
                </a:solidFill>
                <a:latin typeface="Handlee"/>
                <a:ea typeface="Handlee"/>
                <a:cs typeface="Handlee"/>
                <a:sym typeface="Handlee"/>
              </a:rPr>
              <a:t>   Cox  (Homeroom)  12:15 - 12:45</a:t>
            </a:r>
            <a:endParaRPr sz="2900">
              <a:solidFill>
                <a:schemeClr val="dk1"/>
              </a:solidFill>
              <a:latin typeface="Handlee"/>
              <a:ea typeface="Handlee"/>
              <a:cs typeface="Handlee"/>
              <a:sym typeface="Handle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p:nvPr/>
        </p:nvSpPr>
        <p:spPr>
          <a:xfrm>
            <a:off x="143875" y="275775"/>
            <a:ext cx="4867800" cy="73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600" b="1" u="sng">
                <a:solidFill>
                  <a:srgbClr val="073763"/>
                </a:solidFill>
                <a:latin typeface="PT Sans Narrow"/>
                <a:ea typeface="PT Sans Narrow"/>
                <a:cs typeface="PT Sans Narrow"/>
                <a:sym typeface="PT Sans Narrow"/>
              </a:rPr>
              <a:t>Switching Classes</a:t>
            </a:r>
            <a:endParaRPr sz="3600" b="1" u="sng">
              <a:solidFill>
                <a:srgbClr val="073763"/>
              </a:solidFill>
              <a:latin typeface="PT Sans Narrow"/>
              <a:ea typeface="PT Sans Narrow"/>
              <a:cs typeface="PT Sans Narrow"/>
              <a:sym typeface="PT Sans Narrow"/>
            </a:endParaRPr>
          </a:p>
        </p:txBody>
      </p:sp>
      <p:sp>
        <p:nvSpPr>
          <p:cNvPr id="87" name="Google Shape;87;p17"/>
          <p:cNvSpPr txBox="1"/>
          <p:nvPr/>
        </p:nvSpPr>
        <p:spPr>
          <a:xfrm>
            <a:off x="83950" y="1390775"/>
            <a:ext cx="9144000" cy="348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chemeClr val="dk1"/>
                </a:solidFill>
                <a:latin typeface="Bubbler One"/>
                <a:ea typeface="Bubbler One"/>
                <a:cs typeface="Bubbler One"/>
                <a:sym typeface="Bubbler One"/>
              </a:rPr>
              <a:t>In third grade, your child will be rotating classes.</a:t>
            </a:r>
            <a:endParaRPr sz="2100" b="1">
              <a:solidFill>
                <a:schemeClr val="dk1"/>
              </a:solidFill>
              <a:latin typeface="Bubbler One"/>
              <a:ea typeface="Bubbler One"/>
              <a:cs typeface="Bubbler One"/>
              <a:sym typeface="Bubbler One"/>
            </a:endParaRPr>
          </a:p>
          <a:p>
            <a:pPr marL="0" lvl="0" indent="0" algn="l" rtl="0">
              <a:lnSpc>
                <a:spcPct val="115000"/>
              </a:lnSpc>
              <a:spcBef>
                <a:spcPts val="0"/>
              </a:spcBef>
              <a:spcAft>
                <a:spcPts val="0"/>
              </a:spcAft>
              <a:buNone/>
            </a:pPr>
            <a:endParaRPr sz="2100" b="1">
              <a:solidFill>
                <a:schemeClr val="dk1"/>
              </a:solidFill>
              <a:latin typeface="Bubbler One"/>
              <a:ea typeface="Bubbler One"/>
              <a:cs typeface="Bubbler One"/>
              <a:sym typeface="Bubbler One"/>
            </a:endParaRPr>
          </a:p>
          <a:p>
            <a:pPr marL="0" lvl="0" indent="0" algn="l" rtl="0">
              <a:lnSpc>
                <a:spcPct val="115000"/>
              </a:lnSpc>
              <a:spcBef>
                <a:spcPts val="0"/>
              </a:spcBef>
              <a:spcAft>
                <a:spcPts val="0"/>
              </a:spcAft>
              <a:buNone/>
            </a:pPr>
            <a:r>
              <a:rPr lang="en" sz="2100" b="1">
                <a:solidFill>
                  <a:schemeClr val="dk1"/>
                </a:solidFill>
                <a:latin typeface="Bubbler One"/>
                <a:ea typeface="Bubbler One"/>
                <a:cs typeface="Bubbler One"/>
                <a:sym typeface="Bubbler One"/>
              </a:rPr>
              <a:t>This will allow us to focus on our core subject area which results in increasing student progress and growth. Your child will also benefit by forming strong relationships with multiple teachers on the third grade team.</a:t>
            </a:r>
            <a:endParaRPr sz="2100" b="1">
              <a:solidFill>
                <a:schemeClr val="dk1"/>
              </a:solidFill>
              <a:latin typeface="Bubbler One"/>
              <a:ea typeface="Bubbler One"/>
              <a:cs typeface="Bubbler One"/>
              <a:sym typeface="Bubbler One"/>
            </a:endParaRPr>
          </a:p>
          <a:p>
            <a:pPr marL="0" lvl="0" indent="0" algn="l" rtl="0">
              <a:lnSpc>
                <a:spcPct val="115000"/>
              </a:lnSpc>
              <a:spcBef>
                <a:spcPts val="0"/>
              </a:spcBef>
              <a:spcAft>
                <a:spcPts val="0"/>
              </a:spcAft>
              <a:buNone/>
            </a:pPr>
            <a:endParaRPr sz="2100" b="1">
              <a:solidFill>
                <a:schemeClr val="dk1"/>
              </a:solidFill>
              <a:latin typeface="Bubbler One"/>
              <a:ea typeface="Bubbler One"/>
              <a:cs typeface="Bubbler One"/>
              <a:sym typeface="Bubbler One"/>
            </a:endParaRPr>
          </a:p>
          <a:p>
            <a:pPr marL="0" lvl="0" indent="0" algn="l" rtl="0">
              <a:lnSpc>
                <a:spcPct val="115000"/>
              </a:lnSpc>
              <a:spcBef>
                <a:spcPts val="0"/>
              </a:spcBef>
              <a:spcAft>
                <a:spcPts val="0"/>
              </a:spcAft>
              <a:buNone/>
            </a:pPr>
            <a:r>
              <a:rPr lang="en" sz="2100" b="1">
                <a:solidFill>
                  <a:schemeClr val="dk1"/>
                </a:solidFill>
                <a:latin typeface="Bubbler One"/>
                <a:ea typeface="Bubbler One"/>
                <a:cs typeface="Bubbler One"/>
                <a:sym typeface="Bubbler One"/>
              </a:rPr>
              <a:t>Students will be held accountable for bringing their designated supplies from classroom to classroom. Not only will this instill responsibility, but keeps from interrupting the other teacher’s classroom.</a:t>
            </a:r>
            <a:endParaRPr sz="2100" b="1">
              <a:solidFill>
                <a:schemeClr val="dk1"/>
              </a:solidFill>
              <a:latin typeface="Bubbler One"/>
              <a:ea typeface="Bubbler One"/>
              <a:cs typeface="Bubbler One"/>
              <a:sym typeface="Bubbler On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p:nvPr/>
        </p:nvSpPr>
        <p:spPr>
          <a:xfrm>
            <a:off x="311700" y="148300"/>
            <a:ext cx="655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u="sng">
                <a:solidFill>
                  <a:srgbClr val="990000"/>
                </a:solidFill>
                <a:latin typeface="PT Sans Narrow"/>
                <a:ea typeface="PT Sans Narrow"/>
                <a:cs typeface="PT Sans Narrow"/>
                <a:sym typeface="PT Sans Narrow"/>
              </a:rPr>
              <a:t>Parent /Teacher Communication</a:t>
            </a:r>
            <a:endParaRPr sz="3600" b="1" u="sng">
              <a:solidFill>
                <a:srgbClr val="990000"/>
              </a:solidFill>
              <a:latin typeface="PT Sans Narrow"/>
              <a:ea typeface="PT Sans Narrow"/>
              <a:cs typeface="PT Sans Narrow"/>
              <a:sym typeface="PT Sans Narrow"/>
            </a:endParaRPr>
          </a:p>
        </p:txBody>
      </p:sp>
      <p:sp>
        <p:nvSpPr>
          <p:cNvPr id="93" name="Google Shape;93;p18"/>
          <p:cNvSpPr txBox="1"/>
          <p:nvPr/>
        </p:nvSpPr>
        <p:spPr>
          <a:xfrm>
            <a:off x="311700" y="887200"/>
            <a:ext cx="8142300" cy="405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695D46"/>
                </a:solidFill>
                <a:latin typeface="Open Sans"/>
                <a:ea typeface="Open Sans"/>
                <a:cs typeface="Open Sans"/>
                <a:sym typeface="Open Sans"/>
              </a:rPr>
              <a:t> We may not have the opportunity to check/respond to DOJO or emails throughout the day. Your DOJO message, phone calls, and e-mail is very important to us and it is a priority of ours to respond at our earliest convenience.</a:t>
            </a:r>
            <a:endParaRPr sz="1800" b="1">
              <a:solidFill>
                <a:srgbClr val="695D46"/>
              </a:solidFill>
              <a:latin typeface="Open Sans"/>
              <a:ea typeface="Open Sans"/>
              <a:cs typeface="Open Sans"/>
              <a:sym typeface="Open Sans"/>
            </a:endParaRPr>
          </a:p>
          <a:p>
            <a:pPr marL="0" lvl="0" indent="0" algn="ctr" rtl="0">
              <a:lnSpc>
                <a:spcPct val="115000"/>
              </a:lnSpc>
              <a:spcBef>
                <a:spcPts val="1600"/>
              </a:spcBef>
              <a:spcAft>
                <a:spcPts val="0"/>
              </a:spcAft>
              <a:buNone/>
            </a:pPr>
            <a:r>
              <a:rPr lang="en" sz="1900" b="1" u="sng">
                <a:solidFill>
                  <a:srgbClr val="FF0000"/>
                </a:solidFill>
                <a:latin typeface="Open Sans"/>
                <a:ea typeface="Open Sans"/>
                <a:cs typeface="Open Sans"/>
                <a:sym typeface="Open Sans"/>
              </a:rPr>
              <a:t> Conference Time is 11:15 - 12:00</a:t>
            </a:r>
            <a:endParaRPr sz="1900" b="1" u="sng">
              <a:solidFill>
                <a:srgbClr val="FF0000"/>
              </a:solidFill>
              <a:latin typeface="Open Sans"/>
              <a:ea typeface="Open Sans"/>
              <a:cs typeface="Open Sans"/>
              <a:sym typeface="Open Sans"/>
            </a:endParaRPr>
          </a:p>
          <a:p>
            <a:pPr marL="0" lvl="0" indent="0" algn="ctr" rtl="0">
              <a:lnSpc>
                <a:spcPct val="115000"/>
              </a:lnSpc>
              <a:spcBef>
                <a:spcPts val="1600"/>
              </a:spcBef>
              <a:spcAft>
                <a:spcPts val="0"/>
              </a:spcAft>
              <a:buNone/>
            </a:pPr>
            <a:endParaRPr sz="1800" b="1">
              <a:solidFill>
                <a:srgbClr val="695D46"/>
              </a:solidFill>
              <a:latin typeface="Open Sans"/>
              <a:ea typeface="Open Sans"/>
              <a:cs typeface="Open Sans"/>
              <a:sym typeface="Open Sans"/>
            </a:endParaRPr>
          </a:p>
          <a:p>
            <a:pPr marL="0" lvl="0" indent="0" algn="ctr" rtl="0">
              <a:lnSpc>
                <a:spcPct val="115000"/>
              </a:lnSpc>
              <a:spcBef>
                <a:spcPts val="1600"/>
              </a:spcBef>
              <a:spcAft>
                <a:spcPts val="0"/>
              </a:spcAft>
              <a:buNone/>
            </a:pPr>
            <a:r>
              <a:rPr lang="en" sz="1800" b="1">
                <a:solidFill>
                  <a:srgbClr val="695D46"/>
                </a:solidFill>
                <a:latin typeface="Open Sans"/>
                <a:ea typeface="Open Sans"/>
                <a:cs typeface="Open Sans"/>
                <a:sym typeface="Open Sans"/>
              </a:rPr>
              <a:t>Mrs. Rogers - </a:t>
            </a:r>
            <a:r>
              <a:rPr lang="en" sz="1800" b="1" u="sng">
                <a:solidFill>
                  <a:schemeClr val="hlink"/>
                </a:solidFill>
                <a:latin typeface="Open Sans"/>
                <a:ea typeface="Open Sans"/>
                <a:cs typeface="Open Sans"/>
                <a:sym typeface="Open Sans"/>
                <a:hlinkClick r:id="rId3"/>
              </a:rPr>
              <a:t>srogers@macharter.org</a:t>
            </a:r>
            <a:endParaRPr sz="1800" b="1">
              <a:solidFill>
                <a:srgbClr val="695D46"/>
              </a:solidFill>
              <a:latin typeface="Open Sans"/>
              <a:ea typeface="Open Sans"/>
              <a:cs typeface="Open Sans"/>
              <a:sym typeface="Open Sans"/>
            </a:endParaRPr>
          </a:p>
          <a:p>
            <a:pPr marL="0" lvl="0" indent="0" algn="l" rtl="0">
              <a:lnSpc>
                <a:spcPct val="115000"/>
              </a:lnSpc>
              <a:spcBef>
                <a:spcPts val="1600"/>
              </a:spcBef>
              <a:spcAft>
                <a:spcPts val="0"/>
              </a:spcAft>
              <a:buNone/>
            </a:pPr>
            <a:r>
              <a:rPr lang="en" sz="1800" b="1">
                <a:solidFill>
                  <a:srgbClr val="695D46"/>
                </a:solidFill>
                <a:latin typeface="Open Sans"/>
                <a:ea typeface="Open Sans"/>
                <a:cs typeface="Open Sans"/>
                <a:sym typeface="Open Sans"/>
              </a:rPr>
              <a:t>                                  </a:t>
            </a:r>
            <a:r>
              <a:rPr lang="en" sz="1800" b="1">
                <a:solidFill>
                  <a:srgbClr val="38761D"/>
                </a:solidFill>
                <a:latin typeface="Open Sans"/>
                <a:ea typeface="Open Sans"/>
                <a:cs typeface="Open Sans"/>
                <a:sym typeface="Open Sans"/>
              </a:rPr>
              <a:t>MACS phone number 432-686-0003</a:t>
            </a:r>
            <a:endParaRPr sz="1800" b="1">
              <a:solidFill>
                <a:srgbClr val="38761D"/>
              </a:solidFill>
              <a:latin typeface="Open Sans"/>
              <a:ea typeface="Open Sans"/>
              <a:cs typeface="Open Sans"/>
              <a:sym typeface="Open Sans"/>
            </a:endParaRPr>
          </a:p>
          <a:p>
            <a:pPr marL="0" lvl="0" indent="0" algn="ctr" rtl="0">
              <a:lnSpc>
                <a:spcPct val="115000"/>
              </a:lnSpc>
              <a:spcBef>
                <a:spcPts val="1600"/>
              </a:spcBef>
              <a:spcAft>
                <a:spcPts val="1600"/>
              </a:spcAft>
              <a:buNone/>
            </a:pPr>
            <a:endParaRPr sz="1800">
              <a:solidFill>
                <a:srgbClr val="695D4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p:nvPr/>
        </p:nvSpPr>
        <p:spPr>
          <a:xfrm>
            <a:off x="235825" y="250525"/>
            <a:ext cx="78405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u="sng">
                <a:solidFill>
                  <a:srgbClr val="073763"/>
                </a:solidFill>
                <a:latin typeface="PT Sans Narrow"/>
                <a:ea typeface="PT Sans Narrow"/>
                <a:cs typeface="PT Sans Narrow"/>
                <a:sym typeface="PT Sans Narrow"/>
              </a:rPr>
              <a:t>Grading Cycle  and 3 Week Progress Report</a:t>
            </a:r>
            <a:endParaRPr>
              <a:solidFill>
                <a:srgbClr val="073763"/>
              </a:solidFill>
            </a:endParaRPr>
          </a:p>
        </p:txBody>
      </p:sp>
      <p:sp>
        <p:nvSpPr>
          <p:cNvPr id="99" name="Google Shape;99;p19"/>
          <p:cNvSpPr txBox="1"/>
          <p:nvPr/>
        </p:nvSpPr>
        <p:spPr>
          <a:xfrm>
            <a:off x="132250" y="1400100"/>
            <a:ext cx="86220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omic Sans MS"/>
                <a:ea typeface="Comic Sans MS"/>
                <a:cs typeface="Comic Sans MS"/>
                <a:sym typeface="Comic Sans MS"/>
              </a:rPr>
              <a:t>This year our grading cycle will be by six weeks instead of nine weeks. It is important that you log into Ascender Parent Portal using this link </a:t>
            </a:r>
            <a:r>
              <a:rPr lang="en" sz="2000" u="sng">
                <a:solidFill>
                  <a:schemeClr val="hlink"/>
                </a:solidFill>
                <a:latin typeface="Comic Sans MS"/>
                <a:ea typeface="Comic Sans MS"/>
                <a:cs typeface="Comic Sans MS"/>
                <a:sym typeface="Comic Sans MS"/>
                <a:hlinkClick r:id="rId3"/>
              </a:rPr>
              <a:t>https://portal.ascender.escapps.net/ParentPortal/login?distid=165802</a:t>
            </a:r>
            <a:r>
              <a:rPr lang="en" sz="2000">
                <a:latin typeface="Comic Sans MS"/>
                <a:ea typeface="Comic Sans MS"/>
                <a:cs typeface="Comic Sans MS"/>
                <a:sym typeface="Comic Sans MS"/>
              </a:rPr>
              <a:t>  to access your child’s grades, attendance, and report card. We will not be sending out a paper copy.</a:t>
            </a:r>
            <a:endParaRPr sz="2000">
              <a:latin typeface="Comic Sans MS"/>
              <a:ea typeface="Comic Sans MS"/>
              <a:cs typeface="Comic Sans MS"/>
              <a:sym typeface="Comic Sans MS"/>
            </a:endParaRPr>
          </a:p>
          <a:p>
            <a:pPr marL="0" lvl="0" indent="0" algn="l" rtl="0">
              <a:spcBef>
                <a:spcPts val="0"/>
              </a:spcBef>
              <a:spcAft>
                <a:spcPts val="0"/>
              </a:spcAft>
              <a:buNone/>
            </a:pPr>
            <a:endParaRPr sz="2000">
              <a:latin typeface="Comic Sans MS"/>
              <a:ea typeface="Comic Sans MS"/>
              <a:cs typeface="Comic Sans MS"/>
              <a:sym typeface="Comic Sans MS"/>
            </a:endParaRPr>
          </a:p>
          <a:p>
            <a:pPr marL="0" lvl="0" indent="0" algn="l" rtl="0">
              <a:spcBef>
                <a:spcPts val="0"/>
              </a:spcBef>
              <a:spcAft>
                <a:spcPts val="0"/>
              </a:spcAft>
              <a:buNone/>
            </a:pPr>
            <a:r>
              <a:rPr lang="en" sz="2000">
                <a:latin typeface="Comic Sans MS"/>
                <a:ea typeface="Comic Sans MS"/>
                <a:cs typeface="Comic Sans MS"/>
                <a:sym typeface="Comic Sans MS"/>
              </a:rPr>
              <a:t>We will send out a DOJO message to remind  you to check your child’s 3 weeks progress and at the end of each six weeks.</a:t>
            </a:r>
            <a:endParaRPr sz="20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p:nvPr/>
        </p:nvSpPr>
        <p:spPr>
          <a:xfrm>
            <a:off x="186825" y="224175"/>
            <a:ext cx="6825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u="sng">
                <a:solidFill>
                  <a:srgbClr val="073763"/>
                </a:solidFill>
                <a:latin typeface="PT Sans Narrow"/>
                <a:ea typeface="PT Sans Narrow"/>
                <a:cs typeface="PT Sans Narrow"/>
                <a:sym typeface="PT Sans Narrow"/>
              </a:rPr>
              <a:t>Google Classroom with Students</a:t>
            </a:r>
            <a:endParaRPr>
              <a:solidFill>
                <a:srgbClr val="073763"/>
              </a:solidFill>
            </a:endParaRPr>
          </a:p>
        </p:txBody>
      </p:sp>
      <p:sp>
        <p:nvSpPr>
          <p:cNvPr id="105" name="Google Shape;105;p20"/>
          <p:cNvSpPr txBox="1"/>
          <p:nvPr/>
        </p:nvSpPr>
        <p:spPr>
          <a:xfrm>
            <a:off x="386300" y="1258625"/>
            <a:ext cx="79581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omic Sans MS"/>
                <a:ea typeface="Comic Sans MS"/>
                <a:cs typeface="Comic Sans MS"/>
                <a:sym typeface="Comic Sans MS"/>
              </a:rPr>
              <a:t>We will continue to use Google Classroom. We can communicate with your child through Google Classroom and their school email. When your child wants to check the Google Classroom, remember he/she will use their school email. </a:t>
            </a:r>
            <a:endParaRPr sz="2000">
              <a:latin typeface="Comic Sans MS"/>
              <a:ea typeface="Comic Sans MS"/>
              <a:cs typeface="Comic Sans MS"/>
              <a:sym typeface="Comic Sans MS"/>
            </a:endParaRPr>
          </a:p>
          <a:p>
            <a:pPr marL="0" lvl="0" indent="0" algn="l" rtl="0">
              <a:spcBef>
                <a:spcPts val="0"/>
              </a:spcBef>
              <a:spcAft>
                <a:spcPts val="0"/>
              </a:spcAft>
              <a:buNone/>
            </a:pPr>
            <a:r>
              <a:rPr lang="en" sz="2000">
                <a:latin typeface="Comic Sans MS"/>
                <a:ea typeface="Comic Sans MS"/>
                <a:cs typeface="Comic Sans MS"/>
                <a:sym typeface="Comic Sans MS"/>
              </a:rPr>
              <a:t>For example: </a:t>
            </a:r>
            <a:r>
              <a:rPr lang="en" sz="2000" u="sng">
                <a:solidFill>
                  <a:schemeClr val="hlink"/>
                </a:solidFill>
                <a:latin typeface="Comic Sans MS"/>
                <a:ea typeface="Comic Sans MS"/>
                <a:cs typeface="Comic Sans MS"/>
                <a:sym typeface="Comic Sans MS"/>
                <a:hlinkClick r:id="rId3"/>
              </a:rPr>
              <a:t>john.smith.student@macharter.org</a:t>
            </a:r>
            <a:r>
              <a:rPr lang="en" sz="2000">
                <a:latin typeface="Comic Sans MS"/>
                <a:ea typeface="Comic Sans MS"/>
                <a:cs typeface="Comic Sans MS"/>
                <a:sym typeface="Comic Sans MS"/>
              </a:rPr>
              <a:t>. Their password is their first and last initial and their ID number (jp123456).</a:t>
            </a:r>
            <a:endParaRPr sz="2000">
              <a:latin typeface="Comic Sans MS"/>
              <a:ea typeface="Comic Sans MS"/>
              <a:cs typeface="Comic Sans MS"/>
              <a:sym typeface="Comic Sans MS"/>
            </a:endParaRPr>
          </a:p>
          <a:p>
            <a:pPr marL="0" lvl="0" indent="0" algn="l" rtl="0">
              <a:spcBef>
                <a:spcPts val="0"/>
              </a:spcBef>
              <a:spcAft>
                <a:spcPts val="0"/>
              </a:spcAft>
              <a:buNone/>
            </a:pPr>
            <a:endParaRPr sz="2000">
              <a:latin typeface="Comic Sans MS"/>
              <a:ea typeface="Comic Sans MS"/>
              <a:cs typeface="Comic Sans MS"/>
              <a:sym typeface="Comic Sans MS"/>
            </a:endParaRPr>
          </a:p>
          <a:p>
            <a:pPr marL="0" lvl="0" indent="0" algn="l" rtl="0">
              <a:spcBef>
                <a:spcPts val="0"/>
              </a:spcBef>
              <a:spcAft>
                <a:spcPts val="0"/>
              </a:spcAft>
              <a:buNone/>
            </a:pPr>
            <a:r>
              <a:rPr lang="en" sz="2000">
                <a:latin typeface="Comic Sans MS"/>
                <a:ea typeface="Comic Sans MS"/>
                <a:cs typeface="Comic Sans MS"/>
                <a:sym typeface="Comic Sans MS"/>
              </a:rPr>
              <a:t>We may post important information, resources, reminders, lessons, compliments, etc.</a:t>
            </a:r>
            <a:endParaRPr sz="2000">
              <a:latin typeface="Comic Sans MS"/>
              <a:ea typeface="Comic Sans MS"/>
              <a:cs typeface="Comic Sans MS"/>
              <a:sym typeface="Comic Sans MS"/>
            </a:endParaRPr>
          </a:p>
          <a:p>
            <a:pPr marL="0" lvl="0" indent="0" algn="l" rtl="0">
              <a:spcBef>
                <a:spcPts val="0"/>
              </a:spcBef>
              <a:spcAft>
                <a:spcPts val="0"/>
              </a:spcAft>
              <a:buNone/>
            </a:pPr>
            <a:endParaRPr sz="2000">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p:nvPr/>
        </p:nvSpPr>
        <p:spPr>
          <a:xfrm>
            <a:off x="298900" y="-96950"/>
            <a:ext cx="300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u="sng">
                <a:solidFill>
                  <a:srgbClr val="073763"/>
                </a:solidFill>
                <a:latin typeface="PT Sans Narrow"/>
                <a:ea typeface="PT Sans Narrow"/>
                <a:cs typeface="PT Sans Narrow"/>
                <a:sym typeface="PT Sans Narrow"/>
              </a:rPr>
              <a:t>Homework</a:t>
            </a:r>
            <a:r>
              <a:rPr lang="en" sz="3600" b="1">
                <a:solidFill>
                  <a:srgbClr val="EF6C00"/>
                </a:solidFill>
                <a:latin typeface="PT Sans Narrow"/>
                <a:ea typeface="PT Sans Narrow"/>
                <a:cs typeface="PT Sans Narrow"/>
                <a:sym typeface="PT Sans Narrow"/>
              </a:rPr>
              <a:t> </a:t>
            </a:r>
            <a:endParaRPr/>
          </a:p>
        </p:txBody>
      </p:sp>
      <p:sp>
        <p:nvSpPr>
          <p:cNvPr id="111" name="Google Shape;111;p21"/>
          <p:cNvSpPr txBox="1"/>
          <p:nvPr/>
        </p:nvSpPr>
        <p:spPr>
          <a:xfrm>
            <a:off x="298900" y="558025"/>
            <a:ext cx="8304000" cy="4654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u="sng">
                <a:solidFill>
                  <a:srgbClr val="695D46"/>
                </a:solidFill>
                <a:latin typeface="Handlee"/>
                <a:ea typeface="Handlee"/>
                <a:cs typeface="Handlee"/>
                <a:sym typeface="Handlee"/>
              </a:rPr>
              <a:t>Reading</a:t>
            </a:r>
            <a:r>
              <a:rPr lang="en" sz="2200" b="1">
                <a:solidFill>
                  <a:srgbClr val="695D46"/>
                </a:solidFill>
                <a:latin typeface="Handlee"/>
                <a:ea typeface="Handlee"/>
                <a:cs typeface="Handlee"/>
                <a:sym typeface="Handlee"/>
              </a:rPr>
              <a:t>: </a:t>
            </a:r>
            <a:r>
              <a:rPr lang="en" sz="1800" b="1">
                <a:solidFill>
                  <a:srgbClr val="695D46"/>
                </a:solidFill>
                <a:latin typeface="Handlee"/>
                <a:ea typeface="Handlee"/>
                <a:cs typeface="Handlee"/>
                <a:sym typeface="Handlee"/>
              </a:rPr>
              <a:t>I would like for your child to read 20 minutes a day. (weekends are optional) </a:t>
            </a:r>
            <a:r>
              <a:rPr lang="en" sz="1800" b="1">
                <a:solidFill>
                  <a:srgbClr val="222222"/>
                </a:solidFill>
                <a:highlight>
                  <a:schemeClr val="lt1"/>
                </a:highlight>
                <a:latin typeface="Handlee"/>
                <a:ea typeface="Handlee"/>
                <a:cs typeface="Handlee"/>
                <a:sym typeface="Handlee"/>
              </a:rPr>
              <a:t>Homework will be assigned on an as-needed basis,</a:t>
            </a:r>
            <a:r>
              <a:rPr lang="en" sz="1800" b="1">
                <a:solidFill>
                  <a:srgbClr val="695D46"/>
                </a:solidFill>
                <a:latin typeface="Handlee"/>
                <a:ea typeface="Handlee"/>
                <a:cs typeface="Handlee"/>
                <a:sym typeface="Handlee"/>
              </a:rPr>
              <a:t>I will have resources for reading available on Classwork in their Google Classroom.</a:t>
            </a:r>
            <a:r>
              <a:rPr lang="en" sz="2200" b="1">
                <a:solidFill>
                  <a:srgbClr val="695D46"/>
                </a:solidFill>
                <a:latin typeface="Handlee"/>
                <a:ea typeface="Handlee"/>
                <a:cs typeface="Handlee"/>
                <a:sym typeface="Handlee"/>
              </a:rPr>
              <a:t> </a:t>
            </a:r>
            <a:endParaRPr sz="2200" b="1">
              <a:solidFill>
                <a:srgbClr val="695D46"/>
              </a:solidFill>
              <a:latin typeface="Handlee"/>
              <a:ea typeface="Handlee"/>
              <a:cs typeface="Handlee"/>
              <a:sym typeface="Handlee"/>
            </a:endParaRPr>
          </a:p>
          <a:p>
            <a:pPr marL="0" lvl="0" indent="0" algn="l" rtl="0">
              <a:lnSpc>
                <a:spcPct val="115000"/>
              </a:lnSpc>
              <a:spcBef>
                <a:spcPts val="0"/>
              </a:spcBef>
              <a:spcAft>
                <a:spcPts val="0"/>
              </a:spcAft>
              <a:buNone/>
            </a:pPr>
            <a:endParaRPr sz="2200" b="1">
              <a:solidFill>
                <a:srgbClr val="695D46"/>
              </a:solidFill>
              <a:latin typeface="Handlee"/>
              <a:ea typeface="Handlee"/>
              <a:cs typeface="Handlee"/>
              <a:sym typeface="Handlee"/>
            </a:endParaRPr>
          </a:p>
          <a:p>
            <a:pPr marL="0" lvl="0" indent="0" algn="l" rtl="0">
              <a:lnSpc>
                <a:spcPct val="115000"/>
              </a:lnSpc>
              <a:spcBef>
                <a:spcPts val="0"/>
              </a:spcBef>
              <a:spcAft>
                <a:spcPts val="0"/>
              </a:spcAft>
              <a:buNone/>
            </a:pPr>
            <a:r>
              <a:rPr lang="en" sz="2200" b="1" u="sng">
                <a:solidFill>
                  <a:srgbClr val="695D46"/>
                </a:solidFill>
                <a:latin typeface="Handlee"/>
                <a:ea typeface="Handlee"/>
                <a:cs typeface="Handlee"/>
                <a:sym typeface="Handlee"/>
              </a:rPr>
              <a:t>Math</a:t>
            </a:r>
            <a:r>
              <a:rPr lang="en" sz="2200" b="1">
                <a:solidFill>
                  <a:srgbClr val="695D46"/>
                </a:solidFill>
                <a:latin typeface="Handlee"/>
                <a:ea typeface="Handlee"/>
                <a:cs typeface="Handlee"/>
                <a:sym typeface="Handlee"/>
              </a:rPr>
              <a:t>: </a:t>
            </a:r>
            <a:r>
              <a:rPr lang="en" sz="1800" b="1">
                <a:solidFill>
                  <a:srgbClr val="222222"/>
                </a:solidFill>
                <a:highlight>
                  <a:srgbClr val="FFFFFF"/>
                </a:highlight>
                <a:latin typeface="Handlee"/>
                <a:ea typeface="Handlee"/>
                <a:cs typeface="Handlee"/>
                <a:sym typeface="Handlee"/>
              </a:rPr>
              <a:t>Homework will be assigned on an as-needed basis, supporting their individual learning goals. Multiplication facts should be studied nightly for 10 minutes.</a:t>
            </a:r>
            <a:endParaRPr sz="1800" b="1">
              <a:solidFill>
                <a:srgbClr val="222222"/>
              </a:solidFill>
              <a:highlight>
                <a:srgbClr val="FFFFFF"/>
              </a:highlight>
              <a:latin typeface="Handlee"/>
              <a:ea typeface="Handlee"/>
              <a:cs typeface="Handlee"/>
              <a:sym typeface="Handlee"/>
            </a:endParaRPr>
          </a:p>
          <a:p>
            <a:pPr marL="0" lvl="0" indent="0" algn="l" rtl="0">
              <a:lnSpc>
                <a:spcPct val="115000"/>
              </a:lnSpc>
              <a:spcBef>
                <a:spcPts val="0"/>
              </a:spcBef>
              <a:spcAft>
                <a:spcPts val="0"/>
              </a:spcAft>
              <a:buNone/>
            </a:pPr>
            <a:endParaRPr sz="1800" b="1">
              <a:solidFill>
                <a:srgbClr val="222222"/>
              </a:solidFill>
              <a:highlight>
                <a:srgbClr val="FFFFFF"/>
              </a:highlight>
              <a:latin typeface="Handlee"/>
              <a:ea typeface="Handlee"/>
              <a:cs typeface="Handlee"/>
              <a:sym typeface="Handlee"/>
            </a:endParaRPr>
          </a:p>
          <a:p>
            <a:pPr marL="0" lvl="0" indent="0" algn="l" rtl="0">
              <a:lnSpc>
                <a:spcPct val="115000"/>
              </a:lnSpc>
              <a:spcBef>
                <a:spcPts val="0"/>
              </a:spcBef>
              <a:spcAft>
                <a:spcPts val="0"/>
              </a:spcAft>
              <a:buNone/>
            </a:pPr>
            <a:r>
              <a:rPr lang="en" sz="1800" b="1" u="sng">
                <a:solidFill>
                  <a:srgbClr val="695D46"/>
                </a:solidFill>
                <a:latin typeface="Handlee"/>
                <a:ea typeface="Handlee"/>
                <a:cs typeface="Handlee"/>
                <a:sym typeface="Handlee"/>
              </a:rPr>
              <a:t>Science/SS</a:t>
            </a:r>
            <a:r>
              <a:rPr lang="en" sz="1800" b="1">
                <a:solidFill>
                  <a:srgbClr val="695D46"/>
                </a:solidFill>
                <a:latin typeface="Handlee"/>
                <a:ea typeface="Handlee"/>
                <a:cs typeface="Handlee"/>
                <a:sym typeface="Handlee"/>
              </a:rPr>
              <a:t>: In Science, we will  occasionally  have home projects to complete. Social Studies will be completed in class.</a:t>
            </a:r>
            <a:endParaRPr sz="1800" b="1">
              <a:solidFill>
                <a:srgbClr val="695D46"/>
              </a:solidFill>
              <a:latin typeface="Handlee"/>
              <a:ea typeface="Handlee"/>
              <a:cs typeface="Handlee"/>
              <a:sym typeface="Handlee"/>
            </a:endParaRPr>
          </a:p>
          <a:p>
            <a:pPr marL="0" lvl="0" indent="0" algn="l" rtl="0">
              <a:lnSpc>
                <a:spcPct val="115000"/>
              </a:lnSpc>
              <a:spcBef>
                <a:spcPts val="0"/>
              </a:spcBef>
              <a:spcAft>
                <a:spcPts val="0"/>
              </a:spcAft>
              <a:buNone/>
            </a:pPr>
            <a:r>
              <a:rPr lang="en" sz="1800" b="1">
                <a:solidFill>
                  <a:srgbClr val="FF9900"/>
                </a:solidFill>
                <a:latin typeface="Handlee"/>
                <a:ea typeface="Handlee"/>
                <a:cs typeface="Handlee"/>
                <a:sym typeface="Handlee"/>
              </a:rPr>
              <a:t>*Subject to change</a:t>
            </a:r>
            <a:endParaRPr sz="1800" b="1">
              <a:solidFill>
                <a:srgbClr val="FF9900"/>
              </a:solidFill>
              <a:latin typeface="Handlee"/>
              <a:ea typeface="Handlee"/>
              <a:cs typeface="Handlee"/>
              <a:sym typeface="Handlee"/>
            </a:endParaRPr>
          </a:p>
          <a:p>
            <a:pPr marL="0" lvl="0" indent="0" algn="l" rtl="0">
              <a:lnSpc>
                <a:spcPct val="115000"/>
              </a:lnSpc>
              <a:spcBef>
                <a:spcPts val="0"/>
              </a:spcBef>
              <a:spcAft>
                <a:spcPts val="0"/>
              </a:spcAft>
              <a:buNone/>
            </a:pPr>
            <a:endParaRPr sz="2100" b="1">
              <a:solidFill>
                <a:srgbClr val="695D46"/>
              </a:solidFill>
              <a:latin typeface="Handlee"/>
              <a:ea typeface="Handlee"/>
              <a:cs typeface="Handlee"/>
              <a:sym typeface="Handlee"/>
            </a:endParaRPr>
          </a:p>
          <a:p>
            <a:pPr marL="0" lvl="0" indent="0" algn="l" rtl="0">
              <a:lnSpc>
                <a:spcPct val="115000"/>
              </a:lnSpc>
              <a:spcBef>
                <a:spcPts val="0"/>
              </a:spcBef>
              <a:spcAft>
                <a:spcPts val="0"/>
              </a:spcAft>
              <a:buNone/>
            </a:pPr>
            <a:r>
              <a:rPr lang="en" sz="1900" b="1" u="sng">
                <a:solidFill>
                  <a:srgbClr val="0000FF"/>
                </a:solidFill>
                <a:latin typeface="Handlee"/>
                <a:ea typeface="Handlee"/>
                <a:cs typeface="Handlee"/>
                <a:sym typeface="Handlee"/>
              </a:rPr>
              <a:t>Students will be bringing home a folder each day. Please check it  daily for important papers, notes from school, your child’s school papers, etc.</a:t>
            </a:r>
            <a:endParaRPr sz="1900" b="1" u="sng">
              <a:solidFill>
                <a:srgbClr val="0000FF"/>
              </a:solidFill>
              <a:latin typeface="Handlee"/>
              <a:ea typeface="Handlee"/>
              <a:cs typeface="Handlee"/>
              <a:sym typeface="Handle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1272</Words>
  <Application>Microsoft Office PowerPoint</Application>
  <PresentationFormat>On-screen Show (16:9)</PresentationFormat>
  <Paragraphs>102</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 Narrow</vt:lpstr>
      <vt:lpstr>Ribeye</vt:lpstr>
      <vt:lpstr>Crafty Girls</vt:lpstr>
      <vt:lpstr>PT Sans Narrow</vt:lpstr>
      <vt:lpstr>Bubbler One</vt:lpstr>
      <vt:lpstr>Open Sans</vt:lpstr>
      <vt:lpstr>Pacifico</vt:lpstr>
      <vt:lpstr>Handlee</vt:lpstr>
      <vt:lpstr>Arial</vt:lpstr>
      <vt:lpstr>Happy Monkey</vt:lpstr>
      <vt:lpstr>Comic Sans MS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Dismissal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Sarina Rogers</dc:creator>
  <cp:lastModifiedBy>Sarina Rogers</cp:lastModifiedBy>
  <cp:revision>2</cp:revision>
  <dcterms:modified xsi:type="dcterms:W3CDTF">2022-08-04T13:10:44Z</dcterms:modified>
</cp:coreProperties>
</file>